
<file path=[Content_Types].xml><?xml version="1.0" encoding="utf-8"?>
<Types xmlns="http://schemas.openxmlformats.org/package/2006/content-types">
  <Default Extension="png" ContentType="image/png"/>
  <Default Extension="mov" ContentType="video/unknown"/>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handoutMasterIdLst>
    <p:handoutMasterId r:id="rId16"/>
  </p:handoutMasterIdLst>
  <p:sldIdLst>
    <p:sldId id="256" r:id="rId2"/>
    <p:sldId id="262" r:id="rId3"/>
    <p:sldId id="257" r:id="rId4"/>
    <p:sldId id="265" r:id="rId5"/>
    <p:sldId id="268" r:id="rId6"/>
    <p:sldId id="264" r:id="rId7"/>
    <p:sldId id="263" r:id="rId8"/>
    <p:sldId id="260" r:id="rId9"/>
    <p:sldId id="259" r:id="rId10"/>
    <p:sldId id="269" r:id="rId11"/>
    <p:sldId id="261" r:id="rId12"/>
    <p:sldId id="266" r:id="rId13"/>
    <p:sldId id="267" r:id="rId14"/>
  </p:sldIdLst>
  <p:sldSz cx="9144000" cy="6858000" type="screen4x3"/>
  <p:notesSz cx="6797675" cy="9926638"/>
  <p:embeddedFontLst>
    <p:embeddedFont>
      <p:font typeface="Sketch Block" pitchFamily="2" charset="0"/>
      <p:regular r:id="rId17"/>
      <p:bold r:id="rId18"/>
    </p:embeddedFont>
    <p:embeddedFont>
      <p:font typeface="Calibri" pitchFamily="34" charset="0"/>
      <p:regular r:id="rId19"/>
      <p:bold r:id="rId20"/>
      <p:italic r:id="rId21"/>
      <p:boldItalic r:id="rId22"/>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7D2"/>
    <a:srgbClr val="2A1EC4"/>
    <a:srgbClr val="FF1111"/>
    <a:srgbClr val="E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645" autoAdjust="0"/>
  </p:normalViewPr>
  <p:slideViewPr>
    <p:cSldViewPr>
      <p:cViewPr varScale="1">
        <p:scale>
          <a:sx n="89" d="100"/>
          <a:sy n="89" d="100"/>
        </p:scale>
        <p:origin x="-1638" y="-102"/>
      </p:cViewPr>
      <p:guideLst>
        <p:guide orient="horz" pos="2160"/>
        <p:guide pos="2880"/>
      </p:guideLst>
    </p:cSldViewPr>
  </p:slideViewPr>
  <p:notesTextViewPr>
    <p:cViewPr>
      <p:scale>
        <a:sx n="1" d="1"/>
        <a:sy n="1" d="1"/>
      </p:scale>
      <p:origin x="0" y="0"/>
    </p:cViewPr>
  </p:notesTextViewPr>
  <p:notesViewPr>
    <p:cSldViewPr>
      <p:cViewPr varScale="1">
        <p:scale>
          <a:sx n="78" d="100"/>
          <a:sy n="78" d="100"/>
        </p:scale>
        <p:origin x="-3318"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ACF8938-0091-4CCA-83D6-8BB2A005EF45}" type="datetimeFigureOut">
              <a:rPr lang="nb-NO" smtClean="0"/>
              <a:t>08.04.2013</a:t>
            </a:fld>
            <a:endParaRPr lang="nb-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5E6CD9A-BCC1-4ACB-AD39-8563D99F4D20}" type="slidenum">
              <a:rPr lang="nb-NO" smtClean="0"/>
              <a:t>‹#›</a:t>
            </a:fld>
            <a:endParaRPr lang="nb-NO"/>
          </a:p>
        </p:txBody>
      </p:sp>
    </p:spTree>
    <p:extLst>
      <p:ext uri="{BB962C8B-B14F-4D97-AF65-F5344CB8AC3E}">
        <p14:creationId xmlns:p14="http://schemas.microsoft.com/office/powerpoint/2010/main" val="1607731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2043CA8-3328-4488-8382-D94A907CBE0D}" type="datetimeFigureOut">
              <a:rPr lang="nb-NO" smtClean="0"/>
              <a:t>08.04.2013</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B1B3E4D-BB92-4AAB-BABD-7E1AE4B7A50B}" type="slidenum">
              <a:rPr lang="nb-NO" smtClean="0"/>
              <a:t>‹#›</a:t>
            </a:fld>
            <a:endParaRPr lang="nb-NO"/>
          </a:p>
        </p:txBody>
      </p:sp>
    </p:spTree>
    <p:extLst>
      <p:ext uri="{BB962C8B-B14F-4D97-AF65-F5344CB8AC3E}">
        <p14:creationId xmlns:p14="http://schemas.microsoft.com/office/powerpoint/2010/main" val="1560990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Skoledata sine tjenester har vært i sterk utvikling de siste årene. Siden</a:t>
            </a:r>
            <a:r>
              <a:rPr lang="nb-NO" sz="1200" kern="1200" baseline="0" dirty="0" smtClean="0">
                <a:solidFill>
                  <a:schemeClr val="tx1"/>
                </a:solidFill>
                <a:effectLst/>
                <a:latin typeface="+mn-lt"/>
                <a:ea typeface="+mn-ea"/>
                <a:cs typeface="+mn-cs"/>
              </a:rPr>
              <a:t> starten i 2003, med samtaleverktøyet Skoletest som eneste produkt, leverer vi nå markedets mest komplette samling av digitale verktøy for arbeid med karriereveiledning og framtidsbevisstgjøring i skolen.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9B1B3E4D-BB92-4AAB-BABD-7E1AE4B7A50B}" type="slidenum">
              <a:rPr lang="nb-NO" smtClean="0"/>
              <a:t>1</a:t>
            </a:fld>
            <a:endParaRPr lang="nb-NO"/>
          </a:p>
        </p:txBody>
      </p:sp>
    </p:spTree>
    <p:extLst>
      <p:ext uri="{BB962C8B-B14F-4D97-AF65-F5344CB8AC3E}">
        <p14:creationId xmlns:p14="http://schemas.microsoft.com/office/powerpoint/2010/main" val="835897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smtClean="0">
                <a:solidFill>
                  <a:schemeClr val="tx1"/>
                </a:solidFill>
                <a:effectLst/>
                <a:latin typeface="+mn-lt"/>
                <a:ea typeface="+mn-ea"/>
                <a:cs typeface="+mn-cs"/>
              </a:rPr>
              <a:t>Vi har nå samlet våre tjenester Skoletest, Karrierepermen og Hospitering under paraplyen YOU-portalen.no, der du også finner filmserien «I riktig retning» og en omfattende stor samling av lenker til nettsteder med yrkes og utdanningsinformasjon, vår utforskermodul.</a:t>
            </a: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2</a:t>
            </a:fld>
            <a:endParaRPr lang="nb-NO"/>
          </a:p>
        </p:txBody>
      </p:sp>
    </p:spTree>
    <p:extLst>
      <p:ext uri="{BB962C8B-B14F-4D97-AF65-F5344CB8AC3E}">
        <p14:creationId xmlns:p14="http://schemas.microsoft.com/office/powerpoint/2010/main" val="3600082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Skoletest</a:t>
            </a:r>
            <a:r>
              <a:rPr lang="nb-NO" baseline="0" dirty="0" smtClean="0"/>
              <a:t> er laget med fem hovedhensikter: Den skal bidra til å åpne elevens interesse for å utforske utdanningsmulighetene som finnes, i forkant av valg. Bevisstgjøre eleven i forhold til egne interesser og preferanser. Den skal gi elevene et utgangspunkt for å utforske hva som finnes av utdannings- og yrkesmuligheter. Den skal gjøre det mulig for elev og veileder å forberede seg til veiledningssamtalen, og den skal kunne fungere som rød tråd i selve samtalegjennomføringen.</a:t>
            </a:r>
          </a:p>
          <a:p>
            <a:endParaRPr lang="nb-NO" baseline="0" dirty="0" smtClean="0"/>
          </a:p>
          <a:p>
            <a:endParaRPr lang="nb-NO" baseline="0" dirty="0" smtClean="0"/>
          </a:p>
        </p:txBody>
      </p:sp>
      <p:sp>
        <p:nvSpPr>
          <p:cNvPr id="4" name="Plassholder for lysbildenummer 3"/>
          <p:cNvSpPr>
            <a:spLocks noGrp="1"/>
          </p:cNvSpPr>
          <p:nvPr>
            <p:ph type="sldNum" sz="quarter" idx="10"/>
          </p:nvPr>
        </p:nvSpPr>
        <p:spPr/>
        <p:txBody>
          <a:bodyPr/>
          <a:lstStyle/>
          <a:p>
            <a:fld id="{9B1B3E4D-BB92-4AAB-BABD-7E1AE4B7A50B}" type="slidenum">
              <a:rPr lang="nb-NO" smtClean="0"/>
              <a:t>3</a:t>
            </a:fld>
            <a:endParaRPr lang="nb-NO"/>
          </a:p>
        </p:txBody>
      </p:sp>
    </p:spTree>
    <p:extLst>
      <p:ext uri="{BB962C8B-B14F-4D97-AF65-F5344CB8AC3E}">
        <p14:creationId xmlns:p14="http://schemas.microsoft.com/office/powerpoint/2010/main" val="236865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Forberedelse: Vi har en bitteliten filmsnutt av en ungdomsskoleelev som tar testen. Hun skal ta stilling til en rekke utsagn ved å gi dem poeng fra 0-6 etter hvor godt hun synes de passer på henne. Hun møter utsagn eller spørsmål i ulike kategorier som berører aktiviteter, preferanser, interesser, personlighetstrekk, yrkesroller og tenkte arbeidssteder. I utarbeidelsen av utsagnene har vi arbeidet sammen med fagmiljøene på VGS og spurt dem om hva som må til for at en elev skal trives og lykkes på deres utdanningsprogram. </a:t>
            </a:r>
          </a:p>
          <a:p>
            <a:endParaRPr lang="nb-NO" baseline="0" dirty="0" smtClean="0"/>
          </a:p>
          <a:p>
            <a:r>
              <a:rPr lang="nb-NO" baseline="0" dirty="0" smtClean="0"/>
              <a:t>Eleven tar gjerne testen noen dager før samtalen. Hun kan straks også gå i gang med å utforske mulighetene med utgangspunkt i profilen sin og vil på denne måten kunne komme i gang med refleksjonsprosessen i forkant av veiledningssamtalen.</a:t>
            </a:r>
          </a:p>
          <a:p>
            <a:r>
              <a:rPr lang="nb-NO" baseline="0" dirty="0" smtClean="0"/>
              <a:t>Veileder vil få tilgang til elevens profil via sin egen pålogging straks eleven har gjennomført testen. Han vil kunne se hvordan eleven har svart på hvert eneste av testens utsagn, og selvfølgelig ha de samme mulighetene til utforskning som elevene. Slik kan veileder gjøre seg litt kjent med eleven før han står på døra og være litt forberedt på hvilke problemstillinger som vil kunne bli aktuelle underveis i samtalen.</a:t>
            </a:r>
          </a:p>
          <a:p>
            <a:endParaRPr lang="nb-NO" baseline="0" dirty="0" smtClean="0"/>
          </a:p>
        </p:txBody>
      </p:sp>
      <p:sp>
        <p:nvSpPr>
          <p:cNvPr id="4" name="Plassholder for lysbildenummer 3"/>
          <p:cNvSpPr>
            <a:spLocks noGrp="1"/>
          </p:cNvSpPr>
          <p:nvPr>
            <p:ph type="sldNum" sz="quarter" idx="10"/>
          </p:nvPr>
        </p:nvSpPr>
        <p:spPr/>
        <p:txBody>
          <a:bodyPr/>
          <a:lstStyle/>
          <a:p>
            <a:fld id="{9B1B3E4D-BB92-4AAB-BABD-7E1AE4B7A50B}" type="slidenum">
              <a:rPr lang="nb-NO" smtClean="0"/>
              <a:t>4</a:t>
            </a:fld>
            <a:endParaRPr lang="nb-NO"/>
          </a:p>
        </p:txBody>
      </p:sp>
    </p:spTree>
    <p:extLst>
      <p:ext uri="{BB962C8B-B14F-4D97-AF65-F5344CB8AC3E}">
        <p14:creationId xmlns:p14="http://schemas.microsoft.com/office/powerpoint/2010/main" val="236865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Vi kan ta en liten titt på Rådgiversidene på Skoletest. Disse sidene inneholder de samme utforskningsressursene som elevene finner på sine sider. Og selvsagt oversikt over alle gjennomførte tester på skolen. Her er også snarveier til Karrierepermen og Hospitering, slik at man slipper ny pålogging når man går til en annen modul. Rådgiver har her innblikk i hva eleven har svart på hvert eneste spørsmål, og oversikt over hvilke spørsmål som gir score på hvilke utdanningsprogram. Skoletest er ikke mer mystisk enn dette. Og skal aldri bli mer mystisk enn dette. Vi forsøker ikke å avdekke en eller annen skjult yrkespersonlighet hos elevene, for å bruke denne som rettesnor for valg av utdanningsprogram eller utdanningsområde. Skoletest skal bare legge til rette for at elevene skal kunne ta utgangspunkt i sitte eget interessefelt, slik dette fremstår i øyeblikket, når de utforsker hvilke utdanningsmuligheter som finnes. Det eneste lille mystiske trikset vi har gjort er at søylen på MDD og Idrettsfag reduseres hvis ikke eleven også gir poeng på de utsagnene som vedrører studiespesialisering.</a:t>
            </a:r>
          </a:p>
        </p:txBody>
      </p:sp>
      <p:sp>
        <p:nvSpPr>
          <p:cNvPr id="4" name="Plassholder for lysbildenummer 3"/>
          <p:cNvSpPr>
            <a:spLocks noGrp="1"/>
          </p:cNvSpPr>
          <p:nvPr>
            <p:ph type="sldNum" sz="quarter" idx="10"/>
          </p:nvPr>
        </p:nvSpPr>
        <p:spPr/>
        <p:txBody>
          <a:bodyPr/>
          <a:lstStyle/>
          <a:p>
            <a:fld id="{9B1B3E4D-BB92-4AAB-BABD-7E1AE4B7A50B}" type="slidenum">
              <a:rPr lang="nb-NO" smtClean="0"/>
              <a:t>5</a:t>
            </a:fld>
            <a:endParaRPr lang="nb-NO"/>
          </a:p>
        </p:txBody>
      </p:sp>
    </p:spTree>
    <p:extLst>
      <p:ext uri="{BB962C8B-B14F-4D97-AF65-F5344CB8AC3E}">
        <p14:creationId xmlns:p14="http://schemas.microsoft.com/office/powerpoint/2010/main" val="236865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Rød tråd:</a:t>
            </a:r>
          </a:p>
          <a:p>
            <a:r>
              <a:rPr lang="nb-NO" baseline="0" dirty="0" smtClean="0"/>
              <a:t>Selve samtalen vil så kunne ta i bruk elevens profil som utgangspunkt og tema. Dermed har man en flying start og kan benytte den knapt tilmålte tiden mer effektivt.</a:t>
            </a:r>
          </a:p>
          <a:p>
            <a:r>
              <a:rPr lang="nb-NO" dirty="0" smtClean="0"/>
              <a:t>Man slipper å begynne</a:t>
            </a:r>
            <a:r>
              <a:rPr lang="nb-NO" baseline="0" dirty="0" smtClean="0"/>
              <a:t> samtalen med å stille en haug med spørsmål som eleven svarer «vet ikke helt» på. </a:t>
            </a:r>
            <a:r>
              <a:rPr lang="nb-NO" dirty="0" smtClean="0"/>
              <a:t>Veileder</a:t>
            </a:r>
            <a:r>
              <a:rPr lang="nb-NO" baseline="0" dirty="0" smtClean="0"/>
              <a:t> har her anledning til å hjelpe eleven videre med utforskning av de utdannings- og yrkesmuligheter som finnes i og i nærheten av elevens interessefelt.</a:t>
            </a:r>
          </a:p>
          <a:p>
            <a:endParaRPr lang="nb-NO" baseline="0" dirty="0" smtClean="0"/>
          </a:p>
        </p:txBody>
      </p:sp>
      <p:sp>
        <p:nvSpPr>
          <p:cNvPr id="4" name="Plassholder for lysbildenummer 3"/>
          <p:cNvSpPr>
            <a:spLocks noGrp="1"/>
          </p:cNvSpPr>
          <p:nvPr>
            <p:ph type="sldNum" sz="quarter" idx="10"/>
          </p:nvPr>
        </p:nvSpPr>
        <p:spPr/>
        <p:txBody>
          <a:bodyPr/>
          <a:lstStyle/>
          <a:p>
            <a:fld id="{9B1B3E4D-BB92-4AAB-BABD-7E1AE4B7A50B}" type="slidenum">
              <a:rPr lang="nb-NO" smtClean="0"/>
              <a:t>6</a:t>
            </a:fld>
            <a:endParaRPr lang="nb-NO"/>
          </a:p>
        </p:txBody>
      </p:sp>
    </p:spTree>
    <p:extLst>
      <p:ext uri="{BB962C8B-B14F-4D97-AF65-F5344CB8AC3E}">
        <p14:creationId xmlns:p14="http://schemas.microsoft.com/office/powerpoint/2010/main" val="2368659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Litt fakta om testen.</a:t>
            </a:r>
          </a:p>
          <a:p>
            <a:r>
              <a:rPr lang="nb-NO" dirty="0" smtClean="0"/>
              <a:t>To versjoner:</a:t>
            </a:r>
            <a:r>
              <a:rPr lang="nb-NO" baseline="0" dirty="0" smtClean="0"/>
              <a:t> VGS-test lager en profil som viser samsvaret mellom elevens interesser og preferanser og de tolv utdanningsprogrammene i VGS.</a:t>
            </a:r>
          </a:p>
          <a:p>
            <a:r>
              <a:rPr lang="nb-NO" baseline="0" dirty="0" smtClean="0"/>
              <a:t>Studietest gir en profil knyttet mot de 16 utdanningsområdene i høyskole- og universitetssystemet.</a:t>
            </a:r>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7</a:t>
            </a:fld>
            <a:endParaRPr lang="nb-NO"/>
          </a:p>
        </p:txBody>
      </p:sp>
    </p:spTree>
    <p:extLst>
      <p:ext uri="{BB962C8B-B14F-4D97-AF65-F5344CB8AC3E}">
        <p14:creationId xmlns:p14="http://schemas.microsoft.com/office/powerpoint/2010/main" val="2368659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Karrierepermen er en digital oppgavesamling skreddersydd</a:t>
            </a:r>
            <a:r>
              <a:rPr lang="nb-NO" baseline="0" dirty="0" smtClean="0"/>
              <a:t> for arbeid med framtidsbevisstgjøring i VGS og for faget utdanningsvalg i ungdomsskolen. Her </a:t>
            </a:r>
            <a:r>
              <a:rPr lang="nb-NO" baseline="0" smtClean="0"/>
              <a:t>finnes nærmere 70 </a:t>
            </a:r>
            <a:r>
              <a:rPr lang="nb-NO" baseline="0" dirty="0" smtClean="0"/>
              <a:t>oppgaver som hjelper elevene til å bli bedre kjent med seg selv, til å få kunnskaper om yrkes- og utdanningsmuligheter, og hjelper elevene i gang med den refleksjonen som kreves for at kunnskapen om seg selv og arbeidslivet til slutt skal kunne bli et gjennomtenkt utdanningsvalg. Vi skal straks logge oss på og ta en titt på hvordan Karrierepermen ser ut fra innsiden.</a:t>
            </a:r>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8</a:t>
            </a:fld>
            <a:endParaRPr lang="nb-NO"/>
          </a:p>
        </p:txBody>
      </p:sp>
    </p:spTree>
    <p:extLst>
      <p:ext uri="{BB962C8B-B14F-4D97-AF65-F5344CB8AC3E}">
        <p14:creationId xmlns:p14="http://schemas.microsoft.com/office/powerpoint/2010/main" val="565616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9</a:t>
            </a:fld>
            <a:endParaRPr lang="nb-NO"/>
          </a:p>
        </p:txBody>
      </p:sp>
    </p:spTree>
    <p:extLst>
      <p:ext uri="{BB962C8B-B14F-4D97-AF65-F5344CB8AC3E}">
        <p14:creationId xmlns:p14="http://schemas.microsoft.com/office/powerpoint/2010/main" val="2027041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11</a:t>
            </a:fld>
            <a:endParaRPr lang="nb-NO"/>
          </a:p>
        </p:txBody>
      </p:sp>
    </p:spTree>
    <p:extLst>
      <p:ext uri="{BB962C8B-B14F-4D97-AF65-F5344CB8AC3E}">
        <p14:creationId xmlns:p14="http://schemas.microsoft.com/office/powerpoint/2010/main" val="118350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12</a:t>
            </a:fld>
            <a:endParaRPr lang="nb-NO"/>
          </a:p>
        </p:txBody>
      </p:sp>
    </p:spTree>
    <p:extLst>
      <p:ext uri="{BB962C8B-B14F-4D97-AF65-F5344CB8AC3E}">
        <p14:creationId xmlns:p14="http://schemas.microsoft.com/office/powerpoint/2010/main" val="1238163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smtClean="0">
                <a:solidFill>
                  <a:schemeClr val="tx1"/>
                </a:solidFill>
                <a:effectLst/>
                <a:latin typeface="+mn-lt"/>
                <a:ea typeface="+mn-ea"/>
                <a:cs typeface="+mn-cs"/>
              </a:rPr>
              <a:t>YOU-portalen består altså av 5 moduler, og kanskje virker det da noe uoversiktlig hvordan man bruker tjenestene. Men for elevenes del er dette ganske enkelt. De benytter bare Karrierepermen. Inne i denne ligger nemlig alle de andre modulene. Alt som vedrører Skoletest, Hospitering, filmer og utforskning kan nemlig legges ut som oppgaver i Karrierepermen. Dette gjør også at Rådgiver og lærere i utdanningsvalg finner alt arbeid eleven har gjort i faget, inkludert tester og rapport om når og hvor eleven har vært på utprøving, ved å logge seg på Karrierepermen.</a:t>
            </a: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9B1B3E4D-BB92-4AAB-BABD-7E1AE4B7A50B}" type="slidenum">
              <a:rPr lang="nb-NO" smtClean="0"/>
              <a:t>13</a:t>
            </a:fld>
            <a:endParaRPr lang="nb-NO"/>
          </a:p>
        </p:txBody>
      </p:sp>
    </p:spTree>
    <p:extLst>
      <p:ext uri="{BB962C8B-B14F-4D97-AF65-F5344CB8AC3E}">
        <p14:creationId xmlns:p14="http://schemas.microsoft.com/office/powerpoint/2010/main" val="3600082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EA4EC0FD-BDBD-4A3B-B4E1-5B0FF058B62B}" type="datetimeFigureOut">
              <a:rPr lang="nb-NO" smtClean="0"/>
              <a:t>08.04.2013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678444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EA4EC0FD-BDBD-4A3B-B4E1-5B0FF058B62B}" type="datetimeFigureOut">
              <a:rPr lang="nb-NO" smtClean="0"/>
              <a:t>08.04.2013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176535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EA4EC0FD-BDBD-4A3B-B4E1-5B0FF058B62B}" type="datetimeFigureOut">
              <a:rPr lang="nb-NO" smtClean="0"/>
              <a:t>08.04.2013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14371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EA4EC0FD-BDBD-4A3B-B4E1-5B0FF058B62B}" type="datetimeFigureOut">
              <a:rPr lang="nb-NO" smtClean="0"/>
              <a:t>08.04.2013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673275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EA4EC0FD-BDBD-4A3B-B4E1-5B0FF058B62B}" type="datetimeFigureOut">
              <a:rPr lang="nb-NO" smtClean="0"/>
              <a:t>08.04.2013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239447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EA4EC0FD-BDBD-4A3B-B4E1-5B0FF058B62B}" type="datetimeFigureOut">
              <a:rPr lang="nb-NO" smtClean="0"/>
              <a:t>08.04.2013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1939099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EA4EC0FD-BDBD-4A3B-B4E1-5B0FF058B62B}" type="datetimeFigureOut">
              <a:rPr lang="nb-NO" smtClean="0"/>
              <a:t>08.04.2013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2299102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EA4EC0FD-BDBD-4A3B-B4E1-5B0FF058B62B}" type="datetimeFigureOut">
              <a:rPr lang="nb-NO" smtClean="0"/>
              <a:t>08.04.2013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404454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EA4EC0FD-BDBD-4A3B-B4E1-5B0FF058B62B}" type="datetimeFigureOut">
              <a:rPr lang="nb-NO" smtClean="0"/>
              <a:t>08.04.2013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1092085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EA4EC0FD-BDBD-4A3B-B4E1-5B0FF058B62B}" type="datetimeFigureOut">
              <a:rPr lang="nb-NO" smtClean="0"/>
              <a:t>08.04.2013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367898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EA4EC0FD-BDBD-4A3B-B4E1-5B0FF058B62B}" type="datetimeFigureOut">
              <a:rPr lang="nb-NO" smtClean="0"/>
              <a:t>08.04.2013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03D3E6-2687-4203-9537-997FFEB15736}" type="slidenum">
              <a:rPr lang="nb-NO" smtClean="0"/>
              <a:t>‹#›</a:t>
            </a:fld>
            <a:endParaRPr lang="nb-NO"/>
          </a:p>
        </p:txBody>
      </p:sp>
    </p:spTree>
    <p:extLst>
      <p:ext uri="{BB962C8B-B14F-4D97-AF65-F5344CB8AC3E}">
        <p14:creationId xmlns:p14="http://schemas.microsoft.com/office/powerpoint/2010/main" val="338020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0" r="-10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4EC0FD-BDBD-4A3B-B4E1-5B0FF058B62B}" type="datetimeFigureOut">
              <a:rPr lang="nb-NO" smtClean="0"/>
              <a:t>08.04.2013</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3D3E6-2687-4203-9537-997FFEB15736}" type="slidenum">
              <a:rPr lang="nb-NO" smtClean="0"/>
              <a:t>‹#›</a:t>
            </a:fld>
            <a:endParaRPr lang="nb-NO"/>
          </a:p>
        </p:txBody>
      </p:sp>
    </p:spTree>
    <p:extLst>
      <p:ext uri="{BB962C8B-B14F-4D97-AF65-F5344CB8AC3E}">
        <p14:creationId xmlns:p14="http://schemas.microsoft.com/office/powerpoint/2010/main" val="2722324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3347864" y="0"/>
            <a:ext cx="6008468" cy="1470025"/>
          </a:xfrm>
        </p:spPr>
        <p:txBody>
          <a:bodyPr>
            <a:normAutofit/>
          </a:bodyPr>
          <a:lstStyle/>
          <a:p>
            <a:pPr algn="l"/>
            <a:r>
              <a:rPr lang="nb-NO" sz="3200" b="1" dirty="0" smtClean="0">
                <a:solidFill>
                  <a:schemeClr val="bg1"/>
                </a:solidFill>
                <a:latin typeface="Sketch Block" pitchFamily="2" charset="0"/>
                <a:ea typeface="Adobe Heiti Std R" pitchFamily="34" charset="-128"/>
              </a:rPr>
              <a:t>Digitale verktøy for YOU-veiledning i skolen</a:t>
            </a:r>
            <a:endParaRPr lang="nb-NO" sz="3200" b="1" dirty="0">
              <a:solidFill>
                <a:schemeClr val="bg1"/>
              </a:solidFill>
              <a:latin typeface="Sketch Block" pitchFamily="2" charset="0"/>
              <a:ea typeface="Adobe Heiti Std R" pitchFamily="34" charset="-128"/>
            </a:endParaRP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1" y="1196752"/>
            <a:ext cx="7200800" cy="5169909"/>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3" y="-16531"/>
            <a:ext cx="3024336" cy="1701189"/>
          </a:xfrm>
          <a:prstGeom prst="rect">
            <a:avLst/>
          </a:prstGeom>
        </p:spPr>
      </p:pic>
      <p:pic>
        <p:nvPicPr>
          <p:cNvPr id="4" name="Bil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184" y="6165304"/>
            <a:ext cx="2641270" cy="469841"/>
          </a:xfrm>
          <a:prstGeom prst="rect">
            <a:avLst/>
          </a:prstGeom>
        </p:spPr>
      </p:pic>
      <p:pic>
        <p:nvPicPr>
          <p:cNvPr id="7" name="Bild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8132" y="6165304"/>
            <a:ext cx="2641270" cy="482540"/>
          </a:xfrm>
          <a:prstGeom prst="rect">
            <a:avLst/>
          </a:prstGeom>
        </p:spPr>
      </p:pic>
      <p:pic>
        <p:nvPicPr>
          <p:cNvPr id="8" name="Bild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5400" y="6165304"/>
            <a:ext cx="2641270" cy="469841"/>
          </a:xfrm>
          <a:prstGeom prst="rect">
            <a:avLst/>
          </a:prstGeom>
        </p:spPr>
      </p:pic>
    </p:spTree>
    <p:extLst>
      <p:ext uri="{BB962C8B-B14F-4D97-AF65-F5344CB8AC3E}">
        <p14:creationId xmlns:p14="http://schemas.microsoft.com/office/powerpoint/2010/main" val="24473495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2811758"/>
            <a:ext cx="2232248" cy="1255638"/>
          </a:xfrm>
          <a:prstGeom prst="rect">
            <a:avLst/>
          </a:prstGeom>
        </p:spPr>
      </p:pic>
      <p:pic>
        <p:nvPicPr>
          <p:cNvPr id="10" name="Bild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2132856"/>
            <a:ext cx="2160239" cy="384273"/>
          </a:xfrm>
          <a:prstGeom prst="rect">
            <a:avLst/>
          </a:prstGeom>
        </p:spPr>
      </p:pic>
      <p:pic>
        <p:nvPicPr>
          <p:cNvPr id="11" name="Bild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0450" y="908720"/>
            <a:ext cx="2271710" cy="415024"/>
          </a:xfrm>
          <a:prstGeom prst="rect">
            <a:avLst/>
          </a:prstGeom>
        </p:spPr>
      </p:pic>
      <p:pic>
        <p:nvPicPr>
          <p:cNvPr id="12" name="Bild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9984" y="2132452"/>
            <a:ext cx="2235872" cy="397727"/>
          </a:xfrm>
          <a:prstGeom prst="rect">
            <a:avLst/>
          </a:prstGeom>
        </p:spPr>
      </p:pic>
      <p:pic>
        <p:nvPicPr>
          <p:cNvPr id="15" name="Bild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9632" y="5389253"/>
            <a:ext cx="3254978" cy="199987"/>
          </a:xfrm>
          <a:prstGeom prst="rect">
            <a:avLst/>
          </a:prstGeom>
          <a:effectLst>
            <a:glow rad="241300">
              <a:schemeClr val="bg1">
                <a:alpha val="40000"/>
              </a:schemeClr>
            </a:glow>
          </a:effectLst>
        </p:spPr>
      </p:pic>
      <p:pic>
        <p:nvPicPr>
          <p:cNvPr id="16" name="Bild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37856" y="5301208"/>
            <a:ext cx="3610607" cy="404029"/>
          </a:xfrm>
          <a:prstGeom prst="rect">
            <a:avLst/>
          </a:prstGeom>
          <a:effectLst>
            <a:outerShdw blurRad="50800" dist="38100" dir="5400000" algn="t" rotWithShape="0">
              <a:prstClr val="black">
                <a:alpha val="40000"/>
              </a:prstClr>
            </a:outerShdw>
          </a:effectLst>
        </p:spPr>
      </p:pic>
      <p:sp>
        <p:nvSpPr>
          <p:cNvPr id="17" name="TekstSylinder 16"/>
          <p:cNvSpPr txBox="1"/>
          <p:nvPr/>
        </p:nvSpPr>
        <p:spPr>
          <a:xfrm>
            <a:off x="5380869" y="5327446"/>
            <a:ext cx="3007555" cy="276999"/>
          </a:xfrm>
          <a:prstGeom prst="rect">
            <a:avLst/>
          </a:prstGeom>
          <a:noFill/>
        </p:spPr>
        <p:txBody>
          <a:bodyPr wrap="none" rtlCol="0">
            <a:spAutoFit/>
          </a:bodyPr>
          <a:lstStyle/>
          <a:p>
            <a:r>
              <a:rPr lang="nb-NO" sz="1200" dirty="0" smtClean="0">
                <a:solidFill>
                  <a:schemeClr val="bg1"/>
                </a:solidFill>
                <a:latin typeface="Sketch Block" pitchFamily="2" charset="0"/>
              </a:rPr>
              <a:t>UTFORSK VGS        HØYERE UTDANNING</a:t>
            </a:r>
            <a:endParaRPr lang="nb-NO" sz="1200" dirty="0">
              <a:solidFill>
                <a:schemeClr val="bg1"/>
              </a:solidFill>
              <a:latin typeface="Sketch Block" pitchFamily="2" charset="0"/>
            </a:endParaRPr>
          </a:p>
        </p:txBody>
      </p:sp>
      <p:sp>
        <p:nvSpPr>
          <p:cNvPr id="18" name="Likebent trekant 17"/>
          <p:cNvSpPr/>
          <p:nvPr/>
        </p:nvSpPr>
        <p:spPr>
          <a:xfrm rot="5400000">
            <a:off x="5302369" y="5437218"/>
            <a:ext cx="139491" cy="849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Likebent trekant 20"/>
          <p:cNvSpPr/>
          <p:nvPr/>
        </p:nvSpPr>
        <p:spPr>
          <a:xfrm rot="5400000">
            <a:off x="6620029" y="5432013"/>
            <a:ext cx="139491" cy="849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Pil ned 18"/>
          <p:cNvSpPr/>
          <p:nvPr/>
        </p:nvSpPr>
        <p:spPr>
          <a:xfrm rot="19897942">
            <a:off x="5724128" y="4067396"/>
            <a:ext cx="288032" cy="11846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Pil ned 23"/>
          <p:cNvSpPr/>
          <p:nvPr/>
        </p:nvSpPr>
        <p:spPr>
          <a:xfrm rot="1632600">
            <a:off x="3156474" y="4072055"/>
            <a:ext cx="288032" cy="11846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Pil ned 24"/>
          <p:cNvSpPr/>
          <p:nvPr/>
        </p:nvSpPr>
        <p:spPr>
          <a:xfrm rot="7052231">
            <a:off x="2715544" y="2403253"/>
            <a:ext cx="288032" cy="11846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il ned 25"/>
          <p:cNvSpPr/>
          <p:nvPr/>
        </p:nvSpPr>
        <p:spPr>
          <a:xfrm rot="14542046">
            <a:off x="6094269" y="2454496"/>
            <a:ext cx="288032" cy="11846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il ned 26"/>
          <p:cNvSpPr/>
          <p:nvPr/>
        </p:nvSpPr>
        <p:spPr>
          <a:xfrm rot="10800000">
            <a:off x="4427984" y="1380227"/>
            <a:ext cx="288032" cy="11846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0019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27" y="1450210"/>
            <a:ext cx="8608153" cy="5147142"/>
          </a:xfrm>
          <a:prstGeom prst="rect">
            <a:avLst/>
          </a:prstGeom>
          <a:effectLst>
            <a:outerShdw blurRad="50800" dist="38100" dir="5400000" algn="t" rotWithShape="0">
              <a:prstClr val="black">
                <a:alpha val="40000"/>
              </a:prstClr>
            </a:outerShdw>
          </a:effectLst>
        </p:spPr>
      </p:pic>
      <p:sp>
        <p:nvSpPr>
          <p:cNvPr id="3" name="Plassholder for innhold 2"/>
          <p:cNvSpPr>
            <a:spLocks noGrp="1"/>
          </p:cNvSpPr>
          <p:nvPr>
            <p:ph idx="1"/>
          </p:nvPr>
        </p:nvSpPr>
        <p:spPr>
          <a:xfrm>
            <a:off x="971600" y="1876623"/>
            <a:ext cx="7355160" cy="4216673"/>
          </a:xfrm>
        </p:spPr>
        <p:txBody>
          <a:bodyPr>
            <a:normAutofit fontScale="92500" lnSpcReduction="20000"/>
          </a:bodyPr>
          <a:lstStyle/>
          <a:p>
            <a:pPr marL="0" indent="0" algn="ctr">
              <a:buNone/>
            </a:pPr>
            <a:endParaRPr lang="nb-NO" sz="1600" dirty="0" smtClean="0">
              <a:effectLst>
                <a:outerShdw blurRad="38100" dist="38100" dir="2700000" algn="tl">
                  <a:srgbClr val="000000">
                    <a:alpha val="43137"/>
                  </a:srgbClr>
                </a:outerShdw>
              </a:effectLst>
              <a:latin typeface="Sketch Block" pitchFamily="2" charset="0"/>
            </a:endParaRPr>
          </a:p>
          <a:p>
            <a:r>
              <a:rPr lang="nb-NO" sz="2800" dirty="0" smtClean="0">
                <a:effectLst>
                  <a:outerShdw blurRad="38100" dist="38100" dir="2700000" algn="tl">
                    <a:srgbClr val="000000">
                      <a:alpha val="43137"/>
                    </a:srgbClr>
                  </a:outerShdw>
                </a:effectLst>
                <a:latin typeface="Sketch Block" pitchFamily="2" charset="0"/>
              </a:rPr>
              <a:t>Åpne elevens interesse for å utforske utdanningsmuligheter i forkant av valg.</a:t>
            </a:r>
          </a:p>
          <a:p>
            <a:r>
              <a:rPr lang="nb-NO" sz="2800" dirty="0" smtClean="0">
                <a:effectLst>
                  <a:outerShdw blurRad="38100" dist="38100" dir="2700000" algn="tl">
                    <a:srgbClr val="000000">
                      <a:alpha val="43137"/>
                    </a:srgbClr>
                  </a:outerShdw>
                </a:effectLst>
                <a:latin typeface="Sketch Block" pitchFamily="2" charset="0"/>
              </a:rPr>
              <a:t>Bevisstgjøre eleven på egne interesser og preferanser.</a:t>
            </a:r>
          </a:p>
          <a:p>
            <a:r>
              <a:rPr lang="nb-NO" sz="2800" dirty="0" smtClean="0">
                <a:effectLst>
                  <a:outerShdw blurRad="38100" dist="38100" dir="2700000" algn="tl">
                    <a:srgbClr val="000000">
                      <a:alpha val="43137"/>
                    </a:srgbClr>
                  </a:outerShdw>
                </a:effectLst>
                <a:latin typeface="Sketch Block" pitchFamily="2" charset="0"/>
              </a:rPr>
              <a:t>Gjøre </a:t>
            </a:r>
            <a:r>
              <a:rPr lang="nb-NO" sz="2800" dirty="0">
                <a:effectLst>
                  <a:outerShdw blurRad="38100" dist="38100" dir="2700000" algn="tl">
                    <a:srgbClr val="000000">
                      <a:alpha val="43137"/>
                    </a:srgbClr>
                  </a:outerShdw>
                </a:effectLst>
                <a:latin typeface="Sketch Block" pitchFamily="2" charset="0"/>
              </a:rPr>
              <a:t>elevens interessefelt og preferanser til startpunkt for utforskning av utdannings- og yrkesmuligheter</a:t>
            </a:r>
            <a:r>
              <a:rPr lang="nb-NO" sz="2800" dirty="0" smtClean="0">
                <a:effectLst>
                  <a:outerShdw blurRad="38100" dist="38100" dir="2700000" algn="tl">
                    <a:srgbClr val="000000">
                      <a:alpha val="43137"/>
                    </a:srgbClr>
                  </a:outerShdw>
                </a:effectLst>
                <a:latin typeface="Sketch Block" pitchFamily="2" charset="0"/>
              </a:rPr>
              <a:t>.</a:t>
            </a:r>
          </a:p>
          <a:p>
            <a:r>
              <a:rPr lang="nb-NO" sz="2800" dirty="0" smtClean="0">
                <a:effectLst>
                  <a:outerShdw blurRad="38100" dist="38100" dir="2700000" algn="tl">
                    <a:srgbClr val="000000">
                      <a:alpha val="43137"/>
                    </a:srgbClr>
                  </a:outerShdw>
                </a:effectLst>
                <a:latin typeface="Sketch Block" pitchFamily="2" charset="0"/>
              </a:rPr>
              <a:t>Forberedelse til veiledningssamtale for elev og veileder.</a:t>
            </a:r>
          </a:p>
          <a:p>
            <a:r>
              <a:rPr lang="nb-NO" sz="2800" dirty="0" smtClean="0">
                <a:effectLst>
                  <a:outerShdw blurRad="38100" dist="38100" dir="2700000" algn="tl">
                    <a:srgbClr val="000000">
                      <a:alpha val="43137"/>
                    </a:srgbClr>
                  </a:outerShdw>
                </a:effectLst>
                <a:latin typeface="Sketch Block" pitchFamily="2" charset="0"/>
              </a:rPr>
              <a:t>Rød tråd i samtalesituasjonen.</a:t>
            </a:r>
          </a:p>
          <a:p>
            <a:endParaRPr lang="nb-NO" sz="2400" dirty="0" smtClean="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p>
        </p:txBody>
      </p:sp>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1"/>
            <a:ext cx="2255575" cy="1268761"/>
          </a:xfrm>
          <a:prstGeom prst="rect">
            <a:avLst/>
          </a:prstGeom>
        </p:spPr>
      </p:pic>
      <p:sp>
        <p:nvSpPr>
          <p:cNvPr id="9" name="Tittel 1"/>
          <p:cNvSpPr txBox="1">
            <a:spLocks/>
          </p:cNvSpPr>
          <p:nvPr/>
        </p:nvSpPr>
        <p:spPr>
          <a:xfrm>
            <a:off x="3059832" y="53752"/>
            <a:ext cx="3823838" cy="1143000"/>
          </a:xfrm>
          <a:prstGeom prst="rect">
            <a:avLst/>
          </a:prstGeom>
          <a:effectLst>
            <a:glow rad="228600">
              <a:schemeClr val="accent2">
                <a:satMod val="175000"/>
                <a:alpha val="40000"/>
              </a:scheme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6000" dirty="0" smtClean="0">
                <a:solidFill>
                  <a:srgbClr val="E20000"/>
                </a:solidFill>
                <a:latin typeface="Sketch Block" pitchFamily="2" charset="0"/>
              </a:rPr>
              <a:t> </a:t>
            </a:r>
            <a:r>
              <a:rPr lang="nb-NO" sz="4000" b="1" dirty="0" smtClean="0">
                <a:solidFill>
                  <a:srgbClr val="E20000"/>
                </a:solidFill>
                <a:effectLst>
                  <a:glow rad="762000">
                    <a:schemeClr val="bg1">
                      <a:alpha val="71000"/>
                    </a:schemeClr>
                  </a:glow>
                </a:effectLst>
                <a:latin typeface="Sketch Block" pitchFamily="2" charset="0"/>
              </a:rPr>
              <a:t>Skoletest</a:t>
            </a:r>
            <a:endParaRPr lang="nb-NO" sz="4000" b="1" dirty="0">
              <a:solidFill>
                <a:srgbClr val="E20000"/>
              </a:solidFill>
              <a:effectLst>
                <a:glow rad="762000">
                  <a:schemeClr val="bg1">
                    <a:alpha val="71000"/>
                  </a:schemeClr>
                </a:glow>
              </a:effectLst>
              <a:latin typeface="Sketch Block" pitchFamily="2" charset="0"/>
            </a:endParaRPr>
          </a:p>
        </p:txBody>
      </p:sp>
      <p:pic>
        <p:nvPicPr>
          <p:cNvPr id="10" name="Bild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8384" y="346347"/>
            <a:ext cx="568650" cy="634381"/>
          </a:xfrm>
          <a:prstGeom prst="rect">
            <a:avLst/>
          </a:prstGeom>
          <a:effectLst>
            <a:glow rad="101600">
              <a:schemeClr val="bg1">
                <a:alpha val="60000"/>
              </a:schemeClr>
            </a:glow>
          </a:effectLst>
        </p:spPr>
      </p:pic>
    </p:spTree>
    <p:extLst>
      <p:ext uri="{BB962C8B-B14F-4D97-AF65-F5344CB8AC3E}">
        <p14:creationId xmlns:p14="http://schemas.microsoft.com/office/powerpoint/2010/main" val="163962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331640" y="2204864"/>
            <a:ext cx="7355160" cy="4216673"/>
          </a:xfrm>
        </p:spPr>
        <p:txBody>
          <a:bodyPr>
            <a:normAutofit/>
          </a:bodyPr>
          <a:lstStyle/>
          <a:p>
            <a:endParaRPr lang="nb-NO" sz="2400" dirty="0" smtClean="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p>
        </p:txBody>
      </p:sp>
      <p:pic>
        <p:nvPicPr>
          <p:cNvPr id="10" name="Elev tar Skoletest.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669" y="260648"/>
            <a:ext cx="9169204" cy="6120680"/>
          </a:xfrm>
          <a:prstGeom prst="rect">
            <a:avLst/>
          </a:prstGeom>
        </p:spPr>
      </p:pic>
    </p:spTree>
    <p:extLst>
      <p:ext uri="{BB962C8B-B14F-4D97-AF65-F5344CB8AC3E}">
        <p14:creationId xmlns:p14="http://schemas.microsoft.com/office/powerpoint/2010/main" val="18669218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331640" y="2204864"/>
            <a:ext cx="7355160" cy="4216673"/>
          </a:xfrm>
        </p:spPr>
        <p:txBody>
          <a:bodyPr>
            <a:normAutofit/>
          </a:bodyPr>
          <a:lstStyle/>
          <a:p>
            <a:endParaRPr lang="nb-NO" sz="2400" dirty="0" smtClean="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p>
        </p:txBody>
      </p:sp>
      <p:pic>
        <p:nvPicPr>
          <p:cNvPr id="4" name="Skoletestteacher.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60648"/>
            <a:ext cx="9179400" cy="6127486"/>
          </a:xfrm>
          <a:prstGeom prst="rect">
            <a:avLst/>
          </a:prstGeom>
        </p:spPr>
      </p:pic>
    </p:spTree>
    <p:extLst>
      <p:ext uri="{BB962C8B-B14F-4D97-AF65-F5344CB8AC3E}">
        <p14:creationId xmlns:p14="http://schemas.microsoft.com/office/powerpoint/2010/main" val="4759589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rotWithShape="1">
          <a:blip r:embed="rId3">
            <a:extLst>
              <a:ext uri="{28A0092B-C50C-407E-A947-70E740481C1C}">
                <a14:useLocalDpi xmlns:a14="http://schemas.microsoft.com/office/drawing/2010/main" val="0"/>
              </a:ext>
            </a:extLst>
          </a:blip>
          <a:srcRect t="-82429" b="-82429"/>
          <a:stretch/>
        </p:blipFill>
        <p:spPr>
          <a:xfrm>
            <a:off x="259221" y="2348880"/>
            <a:ext cx="8784735" cy="5252728"/>
          </a:xfrm>
          <a:prstGeom prst="rect">
            <a:avLst/>
          </a:prstGeom>
        </p:spPr>
      </p:pic>
      <p:pic>
        <p:nvPicPr>
          <p:cNvPr id="4" name="Bild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37937" y="346347"/>
            <a:ext cx="568650" cy="634381"/>
          </a:xfrm>
          <a:prstGeom prst="rect">
            <a:avLst/>
          </a:prstGeom>
          <a:effectLst>
            <a:glow rad="101600">
              <a:schemeClr val="bg1">
                <a:alpha val="60000"/>
              </a:schemeClr>
            </a:glow>
          </a:effectLst>
        </p:spPr>
      </p:pic>
      <p:pic>
        <p:nvPicPr>
          <p:cNvPr id="5" name="Bild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217" y="-1"/>
            <a:ext cx="2255575" cy="1268761"/>
          </a:xfrm>
          <a:prstGeom prst="rect">
            <a:avLst/>
          </a:prstGeom>
        </p:spPr>
      </p:pic>
      <p:sp>
        <p:nvSpPr>
          <p:cNvPr id="7" name="Tittel 1"/>
          <p:cNvSpPr>
            <a:spLocks noGrp="1"/>
          </p:cNvSpPr>
          <p:nvPr>
            <p:ph type="title"/>
          </p:nvPr>
        </p:nvSpPr>
        <p:spPr>
          <a:xfrm>
            <a:off x="3059832" y="53752"/>
            <a:ext cx="3823838" cy="1143000"/>
          </a:xfrm>
          <a:effectLst>
            <a:glow rad="228600">
              <a:schemeClr val="accent2">
                <a:satMod val="175000"/>
                <a:alpha val="40000"/>
              </a:schemeClr>
            </a:glow>
          </a:effectLst>
        </p:spPr>
        <p:txBody>
          <a:bodyPr>
            <a:noAutofit/>
          </a:bodyPr>
          <a:lstStyle/>
          <a:p>
            <a:r>
              <a:rPr lang="nb-NO" sz="6000" dirty="0" smtClean="0">
                <a:solidFill>
                  <a:srgbClr val="E20000"/>
                </a:solidFill>
                <a:latin typeface="Sketch Block" pitchFamily="2" charset="0"/>
              </a:rPr>
              <a:t> </a:t>
            </a:r>
            <a:r>
              <a:rPr lang="nb-NO" sz="4000" b="1" dirty="0" smtClean="0">
                <a:solidFill>
                  <a:srgbClr val="E20000"/>
                </a:solidFill>
                <a:effectLst>
                  <a:glow rad="762000">
                    <a:schemeClr val="bg1">
                      <a:alpha val="70000"/>
                    </a:schemeClr>
                  </a:glow>
                </a:effectLst>
                <a:latin typeface="Sketch Block" pitchFamily="2" charset="0"/>
              </a:rPr>
              <a:t>Skoletest</a:t>
            </a:r>
            <a:endParaRPr lang="nb-NO" sz="4000" b="1" dirty="0">
              <a:solidFill>
                <a:srgbClr val="E20000"/>
              </a:solidFill>
              <a:effectLst>
                <a:glow rad="762000">
                  <a:schemeClr val="bg1">
                    <a:alpha val="70000"/>
                  </a:schemeClr>
                </a:glow>
              </a:effectLst>
              <a:latin typeface="Sketch Block" pitchFamily="2" charset="0"/>
            </a:endParaRPr>
          </a:p>
        </p:txBody>
      </p:sp>
      <p:pic>
        <p:nvPicPr>
          <p:cNvPr id="6" name="Plassholder for innhold 5"/>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539552" y="1519318"/>
            <a:ext cx="8229600" cy="4141930"/>
          </a:xfrm>
          <a:effectLst>
            <a:outerShdw blurRad="50800" dist="38100" dir="5400000" algn="t" rotWithShape="0">
              <a:prstClr val="black">
                <a:alpha val="40000"/>
              </a:prstClr>
            </a:outerShdw>
          </a:effectLst>
        </p:spPr>
      </p:pic>
      <p:sp>
        <p:nvSpPr>
          <p:cNvPr id="9" name="TekstSylinder 8"/>
          <p:cNvSpPr txBox="1"/>
          <p:nvPr/>
        </p:nvSpPr>
        <p:spPr>
          <a:xfrm>
            <a:off x="589630" y="5487615"/>
            <a:ext cx="8302850" cy="461665"/>
          </a:xfrm>
          <a:prstGeom prst="rect">
            <a:avLst/>
          </a:prstGeom>
          <a:noFill/>
        </p:spPr>
        <p:txBody>
          <a:bodyPr wrap="none" rtlCol="0">
            <a:spAutoFit/>
          </a:bodyPr>
          <a:lstStyle/>
          <a:p>
            <a:r>
              <a:rPr lang="nb-NO" sz="2400" b="1" dirty="0" smtClean="0">
                <a:latin typeface="Sketch Block" pitchFamily="2" charset="0"/>
              </a:rPr>
              <a:t>Elevens profil som tema for veiledningssamtalen</a:t>
            </a:r>
            <a:r>
              <a:rPr lang="nb-NO" sz="2400" b="1" dirty="0" smtClean="0">
                <a:solidFill>
                  <a:schemeClr val="bg1"/>
                </a:solidFill>
                <a:latin typeface="Sketch Block" pitchFamily="2" charset="0"/>
              </a:rPr>
              <a:t>.</a:t>
            </a:r>
            <a:endParaRPr lang="nb-NO" sz="2400" b="1" dirty="0">
              <a:solidFill>
                <a:schemeClr val="bg1"/>
              </a:solidFill>
              <a:latin typeface="Sketch Block" pitchFamily="2" charset="0"/>
            </a:endParaRPr>
          </a:p>
        </p:txBody>
      </p:sp>
    </p:spTree>
    <p:extLst>
      <p:ext uri="{BB962C8B-B14F-4D97-AF65-F5344CB8AC3E}">
        <p14:creationId xmlns:p14="http://schemas.microsoft.com/office/powerpoint/2010/main" val="2887173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27" y="1450210"/>
            <a:ext cx="8608153" cy="5147142"/>
          </a:xfrm>
          <a:prstGeom prst="rect">
            <a:avLst/>
          </a:prstGeom>
          <a:effectLst>
            <a:outerShdw blurRad="50800" dist="38100" dir="5400000" algn="t" rotWithShape="0">
              <a:prstClr val="black">
                <a:alpha val="40000"/>
              </a:prstClr>
            </a:outerShdw>
          </a:effectLst>
        </p:spPr>
      </p:pic>
      <p:sp>
        <p:nvSpPr>
          <p:cNvPr id="3" name="Plassholder for innhold 2"/>
          <p:cNvSpPr>
            <a:spLocks noGrp="1"/>
          </p:cNvSpPr>
          <p:nvPr>
            <p:ph idx="1"/>
          </p:nvPr>
        </p:nvSpPr>
        <p:spPr>
          <a:xfrm>
            <a:off x="1187624" y="2204864"/>
            <a:ext cx="7355160" cy="4216673"/>
          </a:xfrm>
        </p:spPr>
        <p:txBody>
          <a:bodyPr>
            <a:normAutofit/>
          </a:bodyPr>
          <a:lstStyle/>
          <a:p>
            <a:r>
              <a:rPr lang="nb-NO" sz="2400" dirty="0" smtClean="0">
                <a:latin typeface="Sketch Block" pitchFamily="2" charset="0"/>
              </a:rPr>
              <a:t>To </a:t>
            </a:r>
            <a:r>
              <a:rPr lang="nb-NO" sz="2400" dirty="0">
                <a:latin typeface="Sketch Block" pitchFamily="2" charset="0"/>
              </a:rPr>
              <a:t>versjoner: VGS-test og Studietest</a:t>
            </a:r>
            <a:r>
              <a:rPr lang="nb-NO" sz="2400" dirty="0" smtClean="0">
                <a:latin typeface="Sketch Block" pitchFamily="2" charset="0"/>
              </a:rPr>
              <a:t>.</a:t>
            </a:r>
          </a:p>
          <a:p>
            <a:r>
              <a:rPr lang="nb-NO" sz="2400" dirty="0">
                <a:latin typeface="Sketch Block" pitchFamily="2" charset="0"/>
              </a:rPr>
              <a:t>Nesten 2/3 av landets VGS med studiespesialisering bruker Skoletest.</a:t>
            </a:r>
          </a:p>
          <a:p>
            <a:r>
              <a:rPr lang="nb-NO" sz="2400" dirty="0" smtClean="0">
                <a:latin typeface="Sketch Block" pitchFamily="2" charset="0"/>
              </a:rPr>
              <a:t>2003-2012: Mer enn 450 000 tester på ungdomsskoler og VGS.</a:t>
            </a:r>
          </a:p>
          <a:p>
            <a:r>
              <a:rPr lang="nb-NO" sz="2400" dirty="0" smtClean="0">
                <a:latin typeface="Sketch Block" pitchFamily="2" charset="0"/>
              </a:rPr>
              <a:t>Over 800 abonnenter: Ungdomsskoler og VGS i Norge og Sverige, offentlige og private veiledningssentre og NAV.</a:t>
            </a:r>
          </a:p>
          <a:p>
            <a:r>
              <a:rPr lang="nb-NO" sz="2400" dirty="0" smtClean="0">
                <a:latin typeface="Sketch Block" pitchFamily="2" charset="0"/>
              </a:rPr>
              <a:t>Innspilt </a:t>
            </a:r>
            <a:r>
              <a:rPr lang="nb-NO" sz="2400" dirty="0">
                <a:latin typeface="Sketch Block" pitchFamily="2" charset="0"/>
              </a:rPr>
              <a:t>som lyd for lesesvake.</a:t>
            </a:r>
          </a:p>
          <a:p>
            <a:endParaRPr lang="nb-NO" sz="2400" dirty="0" smtClean="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solidFill>
                <a:schemeClr val="bg1"/>
              </a:solidFill>
              <a:effectLst>
                <a:outerShdw blurRad="38100" dist="38100" dir="2700000" algn="tl">
                  <a:srgbClr val="000000">
                    <a:alpha val="43137"/>
                  </a:srgbClr>
                </a:outerShdw>
              </a:effectLst>
              <a:latin typeface="Sketch Block" pitchFamily="2" charset="0"/>
            </a:endParaRPr>
          </a:p>
          <a:p>
            <a:pPr marL="0" indent="0">
              <a:buNone/>
            </a:pPr>
            <a:endParaRPr lang="nb-NO" sz="4800" dirty="0"/>
          </a:p>
        </p:txBody>
      </p:sp>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47" y="-1"/>
            <a:ext cx="2255575" cy="1268761"/>
          </a:xfrm>
          <a:prstGeom prst="rect">
            <a:avLst/>
          </a:prstGeom>
        </p:spPr>
      </p:pic>
      <p:sp>
        <p:nvSpPr>
          <p:cNvPr id="7" name="Tittel 1"/>
          <p:cNvSpPr>
            <a:spLocks noGrp="1"/>
          </p:cNvSpPr>
          <p:nvPr>
            <p:ph type="title"/>
          </p:nvPr>
        </p:nvSpPr>
        <p:spPr>
          <a:xfrm>
            <a:off x="2555776" y="53752"/>
            <a:ext cx="4176464" cy="1143000"/>
          </a:xfrm>
          <a:effectLst>
            <a:glow rad="228600">
              <a:schemeClr val="accent2">
                <a:satMod val="175000"/>
                <a:alpha val="40000"/>
              </a:schemeClr>
            </a:glow>
          </a:effectLst>
        </p:spPr>
        <p:txBody>
          <a:bodyPr>
            <a:noAutofit/>
          </a:bodyPr>
          <a:lstStyle/>
          <a:p>
            <a:r>
              <a:rPr lang="nb-NO" sz="6000" dirty="0" smtClean="0">
                <a:solidFill>
                  <a:srgbClr val="E20000"/>
                </a:solidFill>
                <a:latin typeface="Sketch Block" pitchFamily="2" charset="0"/>
              </a:rPr>
              <a:t>   </a:t>
            </a:r>
            <a:r>
              <a:rPr lang="nb-NO" sz="4000" b="1" dirty="0" smtClean="0">
                <a:solidFill>
                  <a:srgbClr val="E20000"/>
                </a:solidFill>
                <a:effectLst>
                  <a:glow rad="762000">
                    <a:schemeClr val="bg1">
                      <a:alpha val="70000"/>
                    </a:schemeClr>
                  </a:glow>
                </a:effectLst>
                <a:latin typeface="Sketch Block" pitchFamily="2" charset="0"/>
              </a:rPr>
              <a:t>Skoletest</a:t>
            </a:r>
            <a:endParaRPr lang="nb-NO" sz="4000" b="1" dirty="0">
              <a:solidFill>
                <a:srgbClr val="E20000"/>
              </a:solidFill>
              <a:effectLst>
                <a:glow rad="762000">
                  <a:schemeClr val="bg1">
                    <a:alpha val="70000"/>
                  </a:schemeClr>
                </a:glow>
              </a:effectLst>
              <a:latin typeface="Sketch Block" pitchFamily="2" charset="0"/>
            </a:endParaRPr>
          </a:p>
        </p:txBody>
      </p:sp>
      <p:pic>
        <p:nvPicPr>
          <p:cNvPr id="9" name="Bild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7937" y="346347"/>
            <a:ext cx="568650" cy="634381"/>
          </a:xfrm>
          <a:prstGeom prst="rect">
            <a:avLst/>
          </a:prstGeom>
          <a:effectLst>
            <a:glow rad="101600">
              <a:schemeClr val="bg1">
                <a:alpha val="60000"/>
              </a:schemeClr>
            </a:glow>
          </a:effectLst>
        </p:spPr>
      </p:pic>
    </p:spTree>
    <p:extLst>
      <p:ext uri="{BB962C8B-B14F-4D97-AF65-F5344CB8AC3E}">
        <p14:creationId xmlns:p14="http://schemas.microsoft.com/office/powerpoint/2010/main" val="425455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27" y="1450210"/>
            <a:ext cx="8608153" cy="5147142"/>
          </a:xfrm>
          <a:prstGeom prst="rect">
            <a:avLst/>
          </a:prstGeom>
          <a:effectLst>
            <a:outerShdw blurRad="50800" dist="38100" dir="5400000" algn="t" rotWithShape="0">
              <a:prstClr val="black">
                <a:alpha val="40000"/>
              </a:prstClr>
            </a:outerShdw>
          </a:effectLst>
        </p:spPr>
      </p:pic>
      <p:sp>
        <p:nvSpPr>
          <p:cNvPr id="2" name="Tittel 1"/>
          <p:cNvSpPr>
            <a:spLocks noGrp="1"/>
          </p:cNvSpPr>
          <p:nvPr>
            <p:ph type="title"/>
          </p:nvPr>
        </p:nvSpPr>
        <p:spPr>
          <a:xfrm>
            <a:off x="2123728" y="53752"/>
            <a:ext cx="5400601" cy="1143000"/>
          </a:xfrm>
        </p:spPr>
        <p:txBody>
          <a:bodyPr>
            <a:noAutofit/>
          </a:bodyPr>
          <a:lstStyle/>
          <a:p>
            <a:r>
              <a:rPr lang="nb-NO" sz="6000" dirty="0" smtClean="0">
                <a:solidFill>
                  <a:srgbClr val="E20000"/>
                </a:solidFill>
                <a:latin typeface="Sketch Block" pitchFamily="2" charset="0"/>
              </a:rPr>
              <a:t>   </a:t>
            </a:r>
            <a:r>
              <a:rPr lang="nb-NO" sz="4000" b="1" dirty="0" smtClean="0">
                <a:solidFill>
                  <a:srgbClr val="00B050"/>
                </a:solidFill>
                <a:effectLst>
                  <a:glow rad="749300">
                    <a:schemeClr val="bg1">
                      <a:alpha val="70000"/>
                    </a:schemeClr>
                  </a:glow>
                  <a:outerShdw blurRad="38100" dist="38100" dir="2700000" algn="tl">
                    <a:srgbClr val="000000">
                      <a:alpha val="43137"/>
                    </a:srgbClr>
                  </a:outerShdw>
                </a:effectLst>
                <a:latin typeface="Sketch Block" pitchFamily="2" charset="0"/>
              </a:rPr>
              <a:t>Karrierepermen</a:t>
            </a:r>
            <a:endParaRPr lang="nb-NO" sz="4000" b="1" dirty="0">
              <a:solidFill>
                <a:srgbClr val="00B050"/>
              </a:solidFill>
              <a:effectLst>
                <a:glow rad="749300">
                  <a:schemeClr val="bg1">
                    <a:alpha val="70000"/>
                  </a:schemeClr>
                </a:glow>
                <a:outerShdw blurRad="38100" dist="38100" dir="2700000" algn="tl">
                  <a:srgbClr val="000000">
                    <a:alpha val="43137"/>
                  </a:srgbClr>
                </a:outerShdw>
              </a:effectLst>
              <a:latin typeface="Sketch Block" pitchFamily="2" charset="0"/>
            </a:endParaRPr>
          </a:p>
        </p:txBody>
      </p:sp>
      <p:sp>
        <p:nvSpPr>
          <p:cNvPr id="3" name="Plassholder for innhold 2"/>
          <p:cNvSpPr>
            <a:spLocks noGrp="1"/>
          </p:cNvSpPr>
          <p:nvPr>
            <p:ph idx="1"/>
          </p:nvPr>
        </p:nvSpPr>
        <p:spPr>
          <a:xfrm>
            <a:off x="590872" y="1484784"/>
            <a:ext cx="8013576" cy="5112568"/>
          </a:xfrm>
        </p:spPr>
        <p:txBody>
          <a:bodyPr>
            <a:normAutofit/>
          </a:bodyPr>
          <a:lstStyle/>
          <a:p>
            <a:pPr marL="0" indent="0" algn="ctr">
              <a:buNone/>
            </a:pPr>
            <a:r>
              <a:rPr lang="nb-NO" dirty="0" smtClean="0">
                <a:solidFill>
                  <a:schemeClr val="tx1">
                    <a:lumMod val="95000"/>
                    <a:lumOff val="5000"/>
                  </a:schemeClr>
                </a:solidFill>
                <a:effectLst>
                  <a:outerShdw blurRad="38100" dist="38100" dir="2700000" algn="tl">
                    <a:srgbClr val="000000">
                      <a:alpha val="43137"/>
                    </a:srgbClr>
                  </a:outerShdw>
                </a:effectLst>
                <a:latin typeface="Sketch Block" pitchFamily="2" charset="0"/>
              </a:rPr>
              <a:t>Digital oppgavesamling </a:t>
            </a:r>
          </a:p>
          <a:p>
            <a:pPr marL="0" indent="0" algn="ctr">
              <a:buNone/>
            </a:pPr>
            <a:endParaRPr lang="nb-NO" sz="1600" dirty="0" smtClean="0">
              <a:solidFill>
                <a:schemeClr val="tx1">
                  <a:lumMod val="95000"/>
                  <a:lumOff val="5000"/>
                </a:schemeClr>
              </a:solidFill>
              <a:effectLst>
                <a:outerShdw blurRad="38100" dist="38100" dir="2700000" algn="tl">
                  <a:srgbClr val="000000">
                    <a:alpha val="43137"/>
                  </a:srgbClr>
                </a:outerShdw>
              </a:effectLst>
              <a:latin typeface="Sketch Block" pitchFamily="2" charset="0"/>
            </a:endParaRPr>
          </a:p>
          <a:p>
            <a:r>
              <a:rPr lang="nb-NO" sz="1900" dirty="0" smtClean="0">
                <a:solidFill>
                  <a:schemeClr val="tx1">
                    <a:lumMod val="95000"/>
                    <a:lumOff val="5000"/>
                  </a:schemeClr>
                </a:solidFill>
                <a:latin typeface="Sketch Block" pitchFamily="2" charset="0"/>
              </a:rPr>
              <a:t>For arbeid med karriereplanlegging og framtidsbevisstgjøring i VGS.</a:t>
            </a:r>
          </a:p>
          <a:p>
            <a:r>
              <a:rPr lang="nb-NO" sz="1900" dirty="0" smtClean="0">
                <a:solidFill>
                  <a:schemeClr val="tx1">
                    <a:lumMod val="95000"/>
                    <a:lumOff val="5000"/>
                  </a:schemeClr>
                </a:solidFill>
                <a:latin typeface="Sketch Block" pitchFamily="2" charset="0"/>
              </a:rPr>
              <a:t>For arbeid i faget utdanningsvalg i ungdomsskolen.</a:t>
            </a:r>
          </a:p>
          <a:p>
            <a:r>
              <a:rPr lang="nb-NO" sz="1900" dirty="0" smtClean="0">
                <a:solidFill>
                  <a:schemeClr val="tx1">
                    <a:lumMod val="95000"/>
                    <a:lumOff val="5000"/>
                  </a:schemeClr>
                </a:solidFill>
                <a:latin typeface="Sketch Block" pitchFamily="2" charset="0"/>
              </a:rPr>
              <a:t>Individuell pålogging for elever med skybasert lagring av oppgaver. </a:t>
            </a:r>
            <a:endParaRPr lang="nb-NO" sz="1900" dirty="0">
              <a:solidFill>
                <a:schemeClr val="tx1">
                  <a:lumMod val="95000"/>
                  <a:lumOff val="5000"/>
                </a:schemeClr>
              </a:solidFill>
              <a:latin typeface="Sketch Block" pitchFamily="2" charset="0"/>
            </a:endParaRPr>
          </a:p>
          <a:p>
            <a:r>
              <a:rPr lang="nb-NO" sz="1900" dirty="0" smtClean="0">
                <a:solidFill>
                  <a:schemeClr val="tx1">
                    <a:lumMod val="95000"/>
                    <a:lumOff val="5000"/>
                  </a:schemeClr>
                </a:solidFill>
                <a:latin typeface="Sketch Block" pitchFamily="2" charset="0"/>
              </a:rPr>
              <a:t>Egen pålogging for skole/rådgiver gir full oversikt over den enkelte elevs arbeidsprosesser og mulighet for rådgiver til å synkronisere arbeidet i faget utdanningsvalg for hele skolen.</a:t>
            </a:r>
          </a:p>
          <a:p>
            <a:r>
              <a:rPr lang="nb-NO" sz="1900" dirty="0" smtClean="0">
                <a:solidFill>
                  <a:schemeClr val="tx1">
                    <a:lumMod val="95000"/>
                    <a:lumOff val="5000"/>
                  </a:schemeClr>
                </a:solidFill>
                <a:latin typeface="Sketch Block" pitchFamily="2" charset="0"/>
              </a:rPr>
              <a:t>Mulighet for å kommentere elevbesvarelser.</a:t>
            </a:r>
          </a:p>
          <a:p>
            <a:r>
              <a:rPr lang="nb-NO" sz="1900" dirty="0" smtClean="0">
                <a:solidFill>
                  <a:schemeClr val="tx1">
                    <a:lumMod val="95000"/>
                    <a:lumOff val="5000"/>
                  </a:schemeClr>
                </a:solidFill>
                <a:latin typeface="Sketch Block" pitchFamily="2" charset="0"/>
              </a:rPr>
              <a:t>Alle oppgavene kan redigeres av lærer og tilrettelegges for lokale behov.</a:t>
            </a:r>
          </a:p>
          <a:p>
            <a:r>
              <a:rPr lang="nb-NO" sz="1900" dirty="0" smtClean="0">
                <a:solidFill>
                  <a:schemeClr val="tx1">
                    <a:lumMod val="95000"/>
                    <a:lumOff val="5000"/>
                  </a:schemeClr>
                </a:solidFill>
                <a:latin typeface="Sketch Block" pitchFamily="2" charset="0"/>
              </a:rPr>
              <a:t>Rådgivere/lærere kan lage egne oppgaver.</a:t>
            </a:r>
          </a:p>
          <a:p>
            <a:r>
              <a:rPr lang="nb-NO" sz="1900" dirty="0" smtClean="0">
                <a:solidFill>
                  <a:schemeClr val="tx1">
                    <a:lumMod val="95000"/>
                    <a:lumOff val="5000"/>
                  </a:schemeClr>
                </a:solidFill>
                <a:latin typeface="Sketch Block" pitchFamily="2" charset="0"/>
              </a:rPr>
              <a:t>Utvalgte oppgaver finnes også som </a:t>
            </a:r>
            <a:r>
              <a:rPr lang="nb-NO" sz="1900" dirty="0" err="1" smtClean="0">
                <a:solidFill>
                  <a:schemeClr val="tx1">
                    <a:lumMod val="95000"/>
                    <a:lumOff val="5000"/>
                  </a:schemeClr>
                </a:solidFill>
                <a:latin typeface="Sketch Block" pitchFamily="2" charset="0"/>
              </a:rPr>
              <a:t>utskriftsvennlig</a:t>
            </a:r>
            <a:r>
              <a:rPr lang="nb-NO" sz="1900" dirty="0" smtClean="0">
                <a:solidFill>
                  <a:schemeClr val="tx1">
                    <a:lumMod val="95000"/>
                    <a:lumOff val="5000"/>
                  </a:schemeClr>
                </a:solidFill>
                <a:latin typeface="Sketch Block" pitchFamily="2" charset="0"/>
              </a:rPr>
              <a:t> PDF for dager uten PC-tilgang.</a:t>
            </a:r>
            <a:endParaRPr lang="nb-NO" sz="1900" dirty="0">
              <a:solidFill>
                <a:schemeClr val="tx1">
                  <a:lumMod val="95000"/>
                  <a:lumOff val="5000"/>
                </a:schemeClr>
              </a:solidFill>
              <a:latin typeface="Sketch Block" pitchFamily="2" charset="0"/>
            </a:endParaRPr>
          </a:p>
          <a:p>
            <a:pPr marL="0" indent="0">
              <a:buNone/>
            </a:pPr>
            <a:endParaRPr lang="nb-NO" dirty="0"/>
          </a:p>
        </p:txBody>
      </p:sp>
      <p:pic>
        <p:nvPicPr>
          <p:cNvPr id="4" name="Bild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8385" y="404664"/>
            <a:ext cx="576063" cy="642651"/>
          </a:xfrm>
          <a:prstGeom prst="rect">
            <a:avLst/>
          </a:prstGeom>
          <a:effectLst>
            <a:glow rad="101600">
              <a:schemeClr val="bg1">
                <a:alpha val="60000"/>
              </a:schemeClr>
            </a:glow>
          </a:effectLst>
        </p:spPr>
      </p:pic>
      <p:pic>
        <p:nvPicPr>
          <p:cNvPr id="6" name="Bild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347" y="-1"/>
            <a:ext cx="2255575" cy="1268761"/>
          </a:xfrm>
          <a:prstGeom prst="rect">
            <a:avLst/>
          </a:prstGeom>
        </p:spPr>
      </p:pic>
    </p:spTree>
    <p:extLst>
      <p:ext uri="{BB962C8B-B14F-4D97-AF65-F5344CB8AC3E}">
        <p14:creationId xmlns:p14="http://schemas.microsoft.com/office/powerpoint/2010/main" val="48544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27" y="1450210"/>
            <a:ext cx="5511809" cy="5147142"/>
          </a:xfrm>
          <a:prstGeom prst="rect">
            <a:avLst/>
          </a:prstGeom>
          <a:effectLst>
            <a:outerShdw blurRad="50800" dist="38100" dir="5400000" algn="t" rotWithShape="0">
              <a:prstClr val="black">
                <a:alpha val="40000"/>
              </a:prstClr>
            </a:outerShdw>
          </a:effectLst>
        </p:spPr>
      </p:pic>
      <p:sp>
        <p:nvSpPr>
          <p:cNvPr id="2" name="Tittel 1"/>
          <p:cNvSpPr>
            <a:spLocks noGrp="1"/>
          </p:cNvSpPr>
          <p:nvPr>
            <p:ph type="title"/>
          </p:nvPr>
        </p:nvSpPr>
        <p:spPr>
          <a:xfrm>
            <a:off x="2771800" y="116632"/>
            <a:ext cx="4392488" cy="1143000"/>
          </a:xfrm>
        </p:spPr>
        <p:txBody>
          <a:bodyPr>
            <a:noAutofit/>
          </a:bodyPr>
          <a:lstStyle/>
          <a:p>
            <a:r>
              <a:rPr lang="nb-NO" sz="4000" b="1" dirty="0" smtClean="0">
                <a:solidFill>
                  <a:srgbClr val="1027D2"/>
                </a:solidFill>
                <a:effectLst>
                  <a:glow rad="762000">
                    <a:schemeClr val="bg1">
                      <a:alpha val="70000"/>
                    </a:schemeClr>
                  </a:glow>
                  <a:outerShdw blurRad="38100" dist="38100" dir="2700000" algn="tl">
                    <a:srgbClr val="000000">
                      <a:alpha val="43137"/>
                    </a:srgbClr>
                  </a:outerShdw>
                </a:effectLst>
                <a:latin typeface="Sketch Block" pitchFamily="2" charset="0"/>
              </a:rPr>
              <a:t>Hospitering</a:t>
            </a:r>
            <a:endParaRPr lang="nb-NO" sz="4000" b="1" dirty="0">
              <a:solidFill>
                <a:srgbClr val="1027D2"/>
              </a:solidFill>
              <a:effectLst>
                <a:glow rad="762000">
                  <a:schemeClr val="bg1">
                    <a:alpha val="70000"/>
                  </a:schemeClr>
                </a:glow>
                <a:outerShdw blurRad="38100" dist="38100" dir="2700000" algn="tl">
                  <a:srgbClr val="000000">
                    <a:alpha val="43137"/>
                  </a:srgbClr>
                </a:outerShdw>
              </a:effectLst>
              <a:latin typeface="Sketch Block" pitchFamily="2" charset="0"/>
            </a:endParaRPr>
          </a:p>
        </p:txBody>
      </p:sp>
      <p:sp>
        <p:nvSpPr>
          <p:cNvPr id="3" name="Plassholder for innhold 2"/>
          <p:cNvSpPr>
            <a:spLocks noGrp="1"/>
          </p:cNvSpPr>
          <p:nvPr>
            <p:ph idx="1"/>
          </p:nvPr>
        </p:nvSpPr>
        <p:spPr>
          <a:xfrm>
            <a:off x="611560" y="1600200"/>
            <a:ext cx="4896544" cy="4781127"/>
          </a:xfrm>
        </p:spPr>
        <p:txBody>
          <a:bodyPr>
            <a:normAutofit fontScale="47500" lnSpcReduction="20000"/>
          </a:bodyPr>
          <a:lstStyle/>
          <a:p>
            <a:pPr marL="0" indent="0">
              <a:lnSpc>
                <a:spcPct val="120000"/>
              </a:lnSpc>
              <a:buNone/>
            </a:pPr>
            <a:r>
              <a:rPr lang="nb-NO" sz="5100" dirty="0">
                <a:solidFill>
                  <a:schemeClr val="tx1">
                    <a:lumMod val="95000"/>
                    <a:lumOff val="5000"/>
                  </a:schemeClr>
                </a:solidFill>
                <a:latin typeface="Sketch Block" pitchFamily="2" charset="0"/>
              </a:rPr>
              <a:t>Administrasjon av utprøvings-periodene i faget Utdanningsvalg.</a:t>
            </a:r>
          </a:p>
          <a:p>
            <a:pPr>
              <a:lnSpc>
                <a:spcPct val="120000"/>
              </a:lnSpc>
            </a:pPr>
            <a:endParaRPr lang="nb-NO" sz="4000" dirty="0" smtClean="0">
              <a:solidFill>
                <a:schemeClr val="tx1">
                  <a:lumMod val="95000"/>
                  <a:lumOff val="5000"/>
                </a:schemeClr>
              </a:solidFill>
              <a:effectLst>
                <a:outerShdw blurRad="38100" dist="38100" dir="2700000" algn="tl">
                  <a:srgbClr val="000000">
                    <a:alpha val="43137"/>
                  </a:srgbClr>
                </a:outerShdw>
              </a:effectLst>
              <a:latin typeface="Sketch Block" pitchFamily="2" charset="0"/>
            </a:endParaRPr>
          </a:p>
          <a:p>
            <a:pPr>
              <a:lnSpc>
                <a:spcPct val="120000"/>
              </a:lnSpc>
            </a:pPr>
            <a:r>
              <a:rPr lang="nb-NO" sz="4000" dirty="0" smtClean="0">
                <a:solidFill>
                  <a:schemeClr val="tx1">
                    <a:lumMod val="95000"/>
                    <a:lumOff val="5000"/>
                  </a:schemeClr>
                </a:solidFill>
                <a:latin typeface="Sketch Block" pitchFamily="2" charset="0"/>
              </a:rPr>
              <a:t>Informasjonskanal til foreldre og elever.</a:t>
            </a:r>
          </a:p>
          <a:p>
            <a:pPr>
              <a:lnSpc>
                <a:spcPct val="170000"/>
              </a:lnSpc>
            </a:pPr>
            <a:r>
              <a:rPr lang="nb-NO" sz="4000" dirty="0" smtClean="0">
                <a:solidFill>
                  <a:schemeClr val="tx1">
                    <a:lumMod val="95000"/>
                    <a:lumOff val="5000"/>
                  </a:schemeClr>
                </a:solidFill>
                <a:latin typeface="Sketch Block" pitchFamily="2" charset="0"/>
              </a:rPr>
              <a:t>Påmeldingsverktøy</a:t>
            </a:r>
          </a:p>
          <a:p>
            <a:pPr>
              <a:lnSpc>
                <a:spcPct val="170000"/>
              </a:lnSpc>
            </a:pPr>
            <a:r>
              <a:rPr lang="nb-NO" sz="4000" dirty="0" smtClean="0">
                <a:solidFill>
                  <a:schemeClr val="tx1">
                    <a:lumMod val="95000"/>
                    <a:lumOff val="5000"/>
                  </a:schemeClr>
                </a:solidFill>
                <a:latin typeface="Sketch Block" pitchFamily="2" charset="0"/>
              </a:rPr>
              <a:t>Fordelingsverktøy</a:t>
            </a:r>
          </a:p>
          <a:p>
            <a:pPr marL="0" indent="0">
              <a:lnSpc>
                <a:spcPct val="170000"/>
              </a:lnSpc>
              <a:buNone/>
            </a:pPr>
            <a:endParaRPr lang="nb-NO" sz="4000" dirty="0" smtClean="0">
              <a:solidFill>
                <a:schemeClr val="tx1">
                  <a:lumMod val="95000"/>
                  <a:lumOff val="5000"/>
                </a:schemeClr>
              </a:solidFill>
              <a:latin typeface="Sketch Block" pitchFamily="2" charset="0"/>
            </a:endParaRPr>
          </a:p>
          <a:p>
            <a:pPr marL="0" indent="0">
              <a:buNone/>
            </a:pPr>
            <a:r>
              <a:rPr lang="nb-NO" sz="3400" dirty="0" smtClean="0">
                <a:solidFill>
                  <a:schemeClr val="tx1">
                    <a:lumMod val="95000"/>
                    <a:lumOff val="5000"/>
                  </a:schemeClr>
                </a:solidFill>
                <a:latin typeface="Sketch Block" pitchFamily="2" charset="0"/>
              </a:rPr>
              <a:t>Gir full oversikt for administrator, ungdomsskoler og de involverte VGS.</a:t>
            </a:r>
          </a:p>
          <a:p>
            <a:pPr marL="0" indent="0">
              <a:buNone/>
            </a:pPr>
            <a:r>
              <a:rPr lang="nb-NO" sz="3400" dirty="0" smtClean="0">
                <a:solidFill>
                  <a:schemeClr val="tx1">
                    <a:lumMod val="95000"/>
                    <a:lumOff val="5000"/>
                  </a:schemeClr>
                </a:solidFill>
                <a:latin typeface="Sketch Block" pitchFamily="2" charset="0"/>
              </a:rPr>
              <a:t>	</a:t>
            </a:r>
          </a:p>
          <a:p>
            <a:pPr marL="0" indent="0">
              <a:buNone/>
            </a:pPr>
            <a:r>
              <a:rPr lang="nb-NO" sz="3400" dirty="0" smtClean="0">
                <a:solidFill>
                  <a:schemeClr val="tx1">
                    <a:lumMod val="95000"/>
                    <a:lumOff val="5000"/>
                  </a:schemeClr>
                </a:solidFill>
                <a:latin typeface="Sketch Block" pitchFamily="2" charset="0"/>
              </a:rPr>
              <a:t>Skoleåret 2010/2011 valgte mer enn 15 000 elever hospiteringsplass ved hjelp av denne tjenesten.</a:t>
            </a:r>
          </a:p>
          <a:p>
            <a:pPr marL="0" indent="0">
              <a:buNone/>
            </a:pPr>
            <a:endParaRPr lang="nb-NO" sz="4800" dirty="0"/>
          </a:p>
        </p:txBody>
      </p:sp>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4368" y="404664"/>
            <a:ext cx="598018" cy="667144"/>
          </a:xfrm>
          <a:prstGeom prst="rect">
            <a:avLst/>
          </a:prstGeom>
          <a:effectLst>
            <a:glow rad="101600">
              <a:schemeClr val="bg1">
                <a:alpha val="60000"/>
              </a:schemeClr>
            </a:glow>
          </a:effectLst>
        </p:spPr>
      </p:pic>
      <p:pic>
        <p:nvPicPr>
          <p:cNvPr id="1026" name="Picture 2" descr="E:\Prosjekter\Skoledata\dokumenter\Utvikling\Nye Illustrasjoner\Fra Charlotte\veivalg_m_teks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6688" y="1604532"/>
            <a:ext cx="3331816" cy="4776796"/>
          </a:xfrm>
          <a:prstGeom prst="rect">
            <a:avLst/>
          </a:prstGeom>
          <a:noFill/>
          <a:extLst>
            <a:ext uri="{909E8E84-426E-40DD-AFC4-6F175D3DCCD1}">
              <a14:hiddenFill xmlns:a14="http://schemas.microsoft.com/office/drawing/2010/main">
                <a:solidFill>
                  <a:srgbClr val="FFFFFF"/>
                </a:solidFill>
              </a14:hiddenFill>
            </a:ext>
          </a:extLst>
        </p:spPr>
      </p:pic>
      <p:pic>
        <p:nvPicPr>
          <p:cNvPr id="9" name="Bild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347" y="-1"/>
            <a:ext cx="2255575" cy="1268761"/>
          </a:xfrm>
          <a:prstGeom prst="rect">
            <a:avLst/>
          </a:prstGeom>
        </p:spPr>
      </p:pic>
    </p:spTree>
    <p:extLst>
      <p:ext uri="{BB962C8B-B14F-4D97-AF65-F5344CB8AC3E}">
        <p14:creationId xmlns:p14="http://schemas.microsoft.com/office/powerpoint/2010/main" val="4854474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Hosp.fordeling.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04664"/>
            <a:ext cx="9102666" cy="6076264"/>
          </a:xfrm>
          <a:prstGeom prst="rect">
            <a:avLst/>
          </a:prstGeom>
        </p:spPr>
      </p:pic>
    </p:spTree>
    <p:extLst>
      <p:ext uri="{BB962C8B-B14F-4D97-AF65-F5344CB8AC3E}">
        <p14:creationId xmlns:p14="http://schemas.microsoft.com/office/powerpoint/2010/main" val="16734133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162" y="1450210"/>
            <a:ext cx="8608153" cy="5147142"/>
          </a:xfrm>
          <a:prstGeom prst="rect">
            <a:avLst/>
          </a:prstGeom>
          <a:effectLst>
            <a:outerShdw blurRad="50800" dist="38100" dir="5400000" algn="t" rotWithShape="0">
              <a:prstClr val="black">
                <a:alpha val="40000"/>
              </a:prstClr>
            </a:outerShdw>
          </a:effectLst>
        </p:spPr>
      </p:pic>
      <p:sp>
        <p:nvSpPr>
          <p:cNvPr id="2" name="Tittel 1"/>
          <p:cNvSpPr>
            <a:spLocks noGrp="1"/>
          </p:cNvSpPr>
          <p:nvPr>
            <p:ph type="title"/>
          </p:nvPr>
        </p:nvSpPr>
        <p:spPr>
          <a:xfrm>
            <a:off x="3059832" y="125760"/>
            <a:ext cx="5328592" cy="1143000"/>
          </a:xfrm>
          <a:effectLst>
            <a:glow rad="266700">
              <a:schemeClr val="bg1">
                <a:alpha val="40000"/>
              </a:schemeClr>
            </a:glow>
          </a:effectLst>
        </p:spPr>
        <p:txBody>
          <a:bodyPr>
            <a:noAutofit/>
          </a:bodyPr>
          <a:lstStyle/>
          <a:p>
            <a:pPr algn="l"/>
            <a:r>
              <a:rPr lang="nb-NO" sz="4000" b="1" dirty="0" smtClean="0">
                <a:solidFill>
                  <a:srgbClr val="FF0000"/>
                </a:solidFill>
                <a:effectLst>
                  <a:glow rad="762000">
                    <a:schemeClr val="bg1">
                      <a:alpha val="40000"/>
                    </a:schemeClr>
                  </a:glow>
                  <a:outerShdw blurRad="38100" dist="38100" dir="2700000" algn="tl">
                    <a:srgbClr val="000000">
                      <a:alpha val="43137"/>
                    </a:srgbClr>
                  </a:outerShdw>
                </a:effectLst>
                <a:latin typeface="Sketch Block" pitchFamily="2" charset="0"/>
              </a:rPr>
              <a:t>Utforskermodulen</a:t>
            </a:r>
            <a:endParaRPr lang="nb-NO" sz="4000" b="1" dirty="0">
              <a:solidFill>
                <a:srgbClr val="FF0000"/>
              </a:solidFill>
              <a:effectLst>
                <a:glow rad="762000">
                  <a:schemeClr val="bg1">
                    <a:alpha val="40000"/>
                  </a:schemeClr>
                </a:glow>
                <a:outerShdw blurRad="38100" dist="38100" dir="2700000" algn="tl">
                  <a:srgbClr val="000000">
                    <a:alpha val="43137"/>
                  </a:srgbClr>
                </a:outerShdw>
              </a:effectLst>
              <a:latin typeface="Sketch Block" pitchFamily="2" charset="0"/>
            </a:endParaRPr>
          </a:p>
        </p:txBody>
      </p:sp>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47" y="-1"/>
            <a:ext cx="2255575" cy="1268761"/>
          </a:xfrm>
          <a:prstGeom prst="rect">
            <a:avLst/>
          </a:prstGeom>
        </p:spPr>
      </p:pic>
      <p:sp>
        <p:nvSpPr>
          <p:cNvPr id="3" name="TekstSylinder 2"/>
          <p:cNvSpPr txBox="1"/>
          <p:nvPr/>
        </p:nvSpPr>
        <p:spPr>
          <a:xfrm>
            <a:off x="755576" y="1794296"/>
            <a:ext cx="7488832" cy="4154984"/>
          </a:xfrm>
          <a:prstGeom prst="rect">
            <a:avLst/>
          </a:prstGeom>
          <a:noFill/>
        </p:spPr>
        <p:txBody>
          <a:bodyPr wrap="square" rtlCol="0">
            <a:spAutoFit/>
          </a:bodyPr>
          <a:lstStyle/>
          <a:p>
            <a:pPr marL="342900" indent="-342900">
              <a:buFont typeface="Arial" pitchFamily="34" charset="0"/>
              <a:buChar char="•"/>
            </a:pPr>
            <a:r>
              <a:rPr lang="nb-NO" sz="2400" dirty="0">
                <a:latin typeface="Sketch Block" pitchFamily="2" charset="0"/>
              </a:rPr>
              <a:t>Informasjon om utdanningsprogrammene i VGS.</a:t>
            </a:r>
          </a:p>
          <a:p>
            <a:pPr marL="342900" indent="-342900">
              <a:buFont typeface="Arial" pitchFamily="34" charset="0"/>
              <a:buChar char="•"/>
            </a:pPr>
            <a:r>
              <a:rPr lang="nb-NO" sz="2400" dirty="0">
                <a:latin typeface="Sketch Block" pitchFamily="2" charset="0"/>
              </a:rPr>
              <a:t>Nærmere 600 lenker til yrkes- og utdanningsinformasjon på nettet, sortert etter yrke eller programområde.</a:t>
            </a:r>
          </a:p>
          <a:p>
            <a:pPr marL="342900" indent="-342900">
              <a:buFont typeface="Arial" pitchFamily="34" charset="0"/>
              <a:buChar char="•"/>
            </a:pPr>
            <a:r>
              <a:rPr lang="nb-NO" sz="2400" dirty="0">
                <a:latin typeface="Sketch Block" pitchFamily="2" charset="0"/>
              </a:rPr>
              <a:t>Mer enn 150 av disse er filmer.</a:t>
            </a:r>
          </a:p>
          <a:p>
            <a:pPr marL="342900" indent="-342900">
              <a:buFont typeface="Arial" pitchFamily="34" charset="0"/>
              <a:buChar char="•"/>
            </a:pPr>
            <a:r>
              <a:rPr lang="nb-NO" sz="2400" dirty="0">
                <a:latin typeface="Sketch Block" pitchFamily="2" charset="0"/>
              </a:rPr>
              <a:t>Billedserie til hver av utdanningsprogrammene i VGS.</a:t>
            </a:r>
          </a:p>
          <a:p>
            <a:pPr marL="342900" indent="-342900">
              <a:buFont typeface="Arial" pitchFamily="34" charset="0"/>
              <a:buChar char="•"/>
            </a:pPr>
            <a:r>
              <a:rPr lang="nb-NO" sz="2400" dirty="0">
                <a:latin typeface="Sketch Block" pitchFamily="2" charset="0"/>
              </a:rPr>
              <a:t>Lenker til alle utdanningstilbud innenfor høyere utdanning. Sortert etter utdanningsområde. </a:t>
            </a:r>
          </a:p>
          <a:p>
            <a:pPr marL="342900" indent="-342900">
              <a:buFont typeface="Arial" pitchFamily="34" charset="0"/>
              <a:buChar char="•"/>
            </a:pPr>
            <a:r>
              <a:rPr lang="nb-NO" sz="2400" dirty="0">
                <a:latin typeface="Sketch Block" pitchFamily="2" charset="0"/>
              </a:rPr>
              <a:t>Oversikt over fagskoletilbud og </a:t>
            </a:r>
            <a:r>
              <a:rPr lang="nb-NO" sz="2400" dirty="0" smtClean="0">
                <a:latin typeface="Sketch Block" pitchFamily="2" charset="0"/>
              </a:rPr>
              <a:t>folkehøyskoletilbud.</a:t>
            </a:r>
            <a:endParaRPr lang="nb-NO" sz="2400" dirty="0">
              <a:latin typeface="Sketch Block" pitchFamily="2" charset="0"/>
            </a:endParaRPr>
          </a:p>
        </p:txBody>
      </p:sp>
    </p:spTree>
    <p:extLst>
      <p:ext uri="{BB962C8B-B14F-4D97-AF65-F5344CB8AC3E}">
        <p14:creationId xmlns:p14="http://schemas.microsoft.com/office/powerpoint/2010/main" val="4184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p:cNvPicPr>
            <a:picLocks noChangeAspect="1"/>
          </p:cNvPicPr>
          <p:nvPr/>
        </p:nvPicPr>
        <p:blipFill rotWithShape="1">
          <a:blip r:embed="rId3">
            <a:extLst>
              <a:ext uri="{28A0092B-C50C-407E-A947-70E740481C1C}">
                <a14:useLocalDpi xmlns:a14="http://schemas.microsoft.com/office/drawing/2010/main" val="0"/>
              </a:ext>
            </a:extLst>
          </a:blip>
          <a:srcRect t="-260810" b="-260810"/>
          <a:stretch/>
        </p:blipFill>
        <p:spPr>
          <a:xfrm>
            <a:off x="251520" y="3501008"/>
            <a:ext cx="8640960" cy="5147142"/>
          </a:xfrm>
          <a:prstGeom prst="rect">
            <a:avLst/>
          </a:prstGeom>
          <a:effectLst>
            <a:outerShdw blurRad="50800" dist="38100" dir="5400000" algn="t" rotWithShape="0">
              <a:prstClr val="black">
                <a:alpha val="40000"/>
              </a:prstClr>
            </a:outerShdw>
          </a:effectLst>
        </p:spPr>
      </p:pic>
      <p:sp>
        <p:nvSpPr>
          <p:cNvPr id="3" name="Plassholder for innhold 2"/>
          <p:cNvSpPr>
            <a:spLocks noGrp="1"/>
          </p:cNvSpPr>
          <p:nvPr>
            <p:ph idx="1"/>
          </p:nvPr>
        </p:nvSpPr>
        <p:spPr>
          <a:xfrm>
            <a:off x="827584" y="5661248"/>
            <a:ext cx="7776864" cy="787671"/>
          </a:xfrm>
        </p:spPr>
        <p:txBody>
          <a:bodyPr>
            <a:normAutofit fontScale="92500"/>
          </a:bodyPr>
          <a:lstStyle/>
          <a:p>
            <a:pPr marL="0" indent="0">
              <a:lnSpc>
                <a:spcPct val="120000"/>
              </a:lnSpc>
              <a:buNone/>
            </a:pPr>
            <a:r>
              <a:rPr lang="nb-NO" sz="2000" dirty="0" smtClean="0">
                <a:solidFill>
                  <a:schemeClr val="tx1">
                    <a:lumMod val="95000"/>
                    <a:lumOff val="5000"/>
                  </a:schemeClr>
                </a:solidFill>
                <a:latin typeface="Sketch Block" pitchFamily="2" charset="0"/>
              </a:rPr>
              <a:t>Filmserie om de 12 utdanningsprogrammene. Intervju med elever og yrkesutøvere. Produsert av våre samarbeidspartnere i Fagfilm.no</a:t>
            </a:r>
            <a:endParaRPr lang="nb-NO" sz="2000" dirty="0" smtClean="0">
              <a:solidFill>
                <a:schemeClr val="tx1">
                  <a:lumMod val="95000"/>
                  <a:lumOff val="5000"/>
                </a:schemeClr>
              </a:solidFill>
              <a:effectLst>
                <a:outerShdw blurRad="38100" dist="38100" dir="2700000" algn="tl">
                  <a:srgbClr val="000000">
                    <a:alpha val="43137"/>
                  </a:srgbClr>
                </a:outerShdw>
              </a:effectLst>
              <a:latin typeface="Sketch Block" pitchFamily="2" charset="0"/>
            </a:endParaRPr>
          </a:p>
          <a:p>
            <a:pPr marL="0" indent="0">
              <a:buNone/>
            </a:pPr>
            <a:endParaRPr lang="nb-NO" sz="4800" dirty="0"/>
          </a:p>
        </p:txBody>
      </p:sp>
      <p:pic>
        <p:nvPicPr>
          <p:cNvPr id="9" name="Bild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47" y="-1"/>
            <a:ext cx="2255575" cy="1268761"/>
          </a:xfrm>
          <a:prstGeom prst="rect">
            <a:avLst/>
          </a:prstGeom>
        </p:spPr>
      </p:pic>
      <p:pic>
        <p:nvPicPr>
          <p:cNvPr id="11" name="Bild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5107" y="476672"/>
            <a:ext cx="6043243" cy="371299"/>
          </a:xfrm>
          <a:prstGeom prst="rect">
            <a:avLst/>
          </a:prstGeom>
          <a:effectLst>
            <a:glow rad="241300">
              <a:schemeClr val="bg1">
                <a:alpha val="40000"/>
              </a:schemeClr>
            </a:glow>
          </a:effectLst>
        </p:spPr>
      </p:pic>
      <p:pic>
        <p:nvPicPr>
          <p:cNvPr id="7" name="Bild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198" y="1273994"/>
            <a:ext cx="7121202" cy="4206551"/>
          </a:xfrm>
          <a:prstGeom prst="rect">
            <a:avLst/>
          </a:prstGeom>
          <a:effectLst>
            <a:outerShdw blurRad="50800" dist="38100" dir="5400000" sx="103000" sy="103000" algn="t" rotWithShape="0">
              <a:prstClr val="black">
                <a:alpha val="40000"/>
              </a:prstClr>
            </a:outerShdw>
          </a:effectLst>
        </p:spPr>
      </p:pic>
    </p:spTree>
    <p:extLst>
      <p:ext uri="{BB962C8B-B14F-4D97-AF65-F5344CB8AC3E}">
        <p14:creationId xmlns:p14="http://schemas.microsoft.com/office/powerpoint/2010/main" val="39932308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0649" y="5717046"/>
            <a:ext cx="4254107" cy="476037"/>
          </a:xfrm>
          <a:prstGeom prst="rect">
            <a:avLst/>
          </a:prstGeom>
          <a:effectLst>
            <a:outerShdw blurRad="50800" dist="38100" dir="5400000" algn="t" rotWithShape="0">
              <a:prstClr val="black">
                <a:alpha val="40000"/>
              </a:prstClr>
            </a:outerShdw>
          </a:effectLst>
        </p:spPr>
      </p:pic>
      <p:sp>
        <p:nvSpPr>
          <p:cNvPr id="17" name="TekstSylinder 16"/>
          <p:cNvSpPr txBox="1"/>
          <p:nvPr/>
        </p:nvSpPr>
        <p:spPr>
          <a:xfrm>
            <a:off x="4873662" y="5815292"/>
            <a:ext cx="3007555" cy="276999"/>
          </a:xfrm>
          <a:prstGeom prst="rect">
            <a:avLst/>
          </a:prstGeom>
          <a:noFill/>
        </p:spPr>
        <p:txBody>
          <a:bodyPr wrap="none" rtlCol="0">
            <a:spAutoFit/>
          </a:bodyPr>
          <a:lstStyle/>
          <a:p>
            <a:r>
              <a:rPr lang="nb-NO" sz="1200" dirty="0" smtClean="0">
                <a:solidFill>
                  <a:schemeClr val="bg1"/>
                </a:solidFill>
                <a:latin typeface="Sketch Block" pitchFamily="2" charset="0"/>
              </a:rPr>
              <a:t>UTFORSK VGS        HØYERE UTDANNING</a:t>
            </a:r>
            <a:endParaRPr lang="nb-NO" sz="1200" dirty="0">
              <a:solidFill>
                <a:schemeClr val="bg1"/>
              </a:solidFill>
              <a:latin typeface="Sketch Block" pitchFamily="2" charset="0"/>
            </a:endParaRPr>
          </a:p>
        </p:txBody>
      </p:sp>
      <p:sp>
        <p:nvSpPr>
          <p:cNvPr id="18" name="Likebent trekant 17"/>
          <p:cNvSpPr/>
          <p:nvPr/>
        </p:nvSpPr>
        <p:spPr>
          <a:xfrm rot="5400000">
            <a:off x="4784336" y="5911033"/>
            <a:ext cx="164350" cy="8813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Likebent trekant 20"/>
          <p:cNvSpPr/>
          <p:nvPr/>
        </p:nvSpPr>
        <p:spPr>
          <a:xfrm rot="5400000">
            <a:off x="6101996" y="5905828"/>
            <a:ext cx="164350" cy="8813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780" y="5131582"/>
            <a:ext cx="4284349" cy="263232"/>
          </a:xfrm>
          <a:prstGeom prst="rect">
            <a:avLst/>
          </a:prstGeom>
          <a:effectLst>
            <a:glow rad="241300">
              <a:schemeClr val="bg1">
                <a:alpha val="40000"/>
              </a:schemeClr>
            </a:glow>
          </a:effectLst>
        </p:spPr>
      </p:pic>
      <p:pic>
        <p:nvPicPr>
          <p:cNvPr id="10" name="Bild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7827" y="1063468"/>
            <a:ext cx="2944653" cy="523808"/>
          </a:xfrm>
          <a:prstGeom prst="rect">
            <a:avLst/>
          </a:prstGeom>
        </p:spPr>
      </p:pic>
      <p:pic>
        <p:nvPicPr>
          <p:cNvPr id="12" name="Bild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780" y="1036943"/>
            <a:ext cx="3047746" cy="542147"/>
          </a:xfrm>
          <a:prstGeom prst="rect">
            <a:avLst/>
          </a:prstGeom>
        </p:spPr>
      </p:pic>
      <p:pic>
        <p:nvPicPr>
          <p:cNvPr id="9" name="Bild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86631" y="2119402"/>
            <a:ext cx="4736448" cy="2664248"/>
          </a:xfrm>
          <a:prstGeom prst="rect">
            <a:avLst/>
          </a:prstGeom>
        </p:spPr>
      </p:pic>
      <p:pic>
        <p:nvPicPr>
          <p:cNvPr id="11" name="Bild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75856" y="415734"/>
            <a:ext cx="3096601" cy="565725"/>
          </a:xfrm>
          <a:prstGeom prst="rect">
            <a:avLst/>
          </a:prstGeom>
        </p:spPr>
      </p:pic>
    </p:spTree>
    <p:extLst>
      <p:ext uri="{BB962C8B-B14F-4D97-AF65-F5344CB8AC3E}">
        <p14:creationId xmlns:p14="http://schemas.microsoft.com/office/powerpoint/2010/main" val="335051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1.40874E-6 L 0.24861 -0.30905 " pathEditMode="relative" rAng="0" ptsTypes="AA">
                                      <p:cBhvr>
                                        <p:cTn id="6" dur="2000" fill="hold"/>
                                        <p:tgtEl>
                                          <p:spTgt spid="15"/>
                                        </p:tgtEl>
                                        <p:attrNameLst>
                                          <p:attrName>ppt_x</p:attrName>
                                          <p:attrName>ppt_y</p:attrName>
                                        </p:attrNameLst>
                                      </p:cBhvr>
                                      <p:rCtr x="12431" y="-15452"/>
                                    </p:animMotion>
                                  </p:childTnLst>
                                </p:cTn>
                              </p:par>
                              <p:par>
                                <p:cTn id="7" presetID="42" presetClass="path" presetSubtype="0" accel="50000" decel="50000" fill="hold" nodeType="withEffect">
                                  <p:stCondLst>
                                    <p:cond delay="0"/>
                                  </p:stCondLst>
                                  <p:childTnLst>
                                    <p:animMotion origin="layout" path="M -2.5E-6 -4.47837E-6 L -0.20764 -0.37844 " pathEditMode="relative" rAng="0" ptsTypes="AA">
                                      <p:cBhvr>
                                        <p:cTn id="8" dur="2000" fill="hold"/>
                                        <p:tgtEl>
                                          <p:spTgt spid="16"/>
                                        </p:tgtEl>
                                        <p:attrNameLst>
                                          <p:attrName>ppt_x</p:attrName>
                                          <p:attrName>ppt_y</p:attrName>
                                        </p:attrNameLst>
                                      </p:cBhvr>
                                      <p:rCtr x="-10382" y="-18922"/>
                                    </p:animMotion>
                                  </p:childTnLst>
                                </p:cTn>
                              </p:par>
                              <p:par>
                                <p:cTn id="9" presetID="42" presetClass="path" presetSubtype="0" accel="50000" decel="50000" fill="hold" grpId="0" nodeType="withEffect">
                                  <p:stCondLst>
                                    <p:cond delay="0"/>
                                  </p:stCondLst>
                                  <p:childTnLst>
                                    <p:animMotion origin="layout" path="M 1.94444E-6 -4.47837E-6 L -0.16597 -0.34698 " pathEditMode="relative" rAng="0" ptsTypes="AA">
                                      <p:cBhvr>
                                        <p:cTn id="10" dur="2000" fill="hold"/>
                                        <p:tgtEl>
                                          <p:spTgt spid="18"/>
                                        </p:tgtEl>
                                        <p:attrNameLst>
                                          <p:attrName>ppt_x</p:attrName>
                                          <p:attrName>ppt_y</p:attrName>
                                        </p:attrNameLst>
                                      </p:cBhvr>
                                      <p:rCtr x="-8299" y="-17349"/>
                                    </p:animMotion>
                                  </p:childTnLst>
                                </p:cTn>
                              </p:par>
                              <p:par>
                                <p:cTn id="11" presetID="42" presetClass="path" presetSubtype="0" accel="50000" decel="50000" fill="hold" grpId="0" nodeType="withEffect">
                                  <p:stCondLst>
                                    <p:cond delay="0"/>
                                  </p:stCondLst>
                                  <p:childTnLst>
                                    <p:animMotion origin="layout" path="M 4.16667E-6 -3.15753E-6 L -0.1816 -0.3678 " pathEditMode="relative" rAng="0" ptsTypes="AA">
                                      <p:cBhvr>
                                        <p:cTn id="12" dur="2000" fill="hold"/>
                                        <p:tgtEl>
                                          <p:spTgt spid="17"/>
                                        </p:tgtEl>
                                        <p:attrNameLst>
                                          <p:attrName>ppt_x</p:attrName>
                                          <p:attrName>ppt_y</p:attrName>
                                        </p:attrNameLst>
                                      </p:cBhvr>
                                      <p:rCtr x="-9080" y="-18390"/>
                                    </p:animMotion>
                                  </p:childTnLst>
                                </p:cTn>
                              </p:par>
                              <p:par>
                                <p:cTn id="13" presetID="42" presetClass="path" presetSubtype="0" accel="50000" decel="50000" fill="hold" grpId="0" nodeType="withEffect">
                                  <p:stCondLst>
                                    <p:cond delay="0"/>
                                  </p:stCondLst>
                                  <p:childTnLst>
                                    <p:animMotion origin="layout" path="M -3.88889E-6 -1.46195E-6 L -0.18107 -0.3641 " pathEditMode="relative" rAng="0" ptsTypes="AA">
                                      <p:cBhvr>
                                        <p:cTn id="14" dur="2000" fill="hold"/>
                                        <p:tgtEl>
                                          <p:spTgt spid="21"/>
                                        </p:tgtEl>
                                        <p:attrNameLst>
                                          <p:attrName>ppt_x</p:attrName>
                                          <p:attrName>ppt_y</p:attrName>
                                        </p:attrNameLst>
                                      </p:cBhvr>
                                      <p:rCtr x="-9063" y="-18205"/>
                                    </p:animMotion>
                                  </p:childTnLst>
                                </p:cTn>
                              </p:par>
                              <p:par>
                                <p:cTn id="15" presetID="42" presetClass="path" presetSubtype="0" accel="50000" decel="50000" fill="hold" nodeType="withEffect">
                                  <p:stCondLst>
                                    <p:cond delay="0"/>
                                  </p:stCondLst>
                                  <p:childTnLst>
                                    <p:animMotion origin="layout" path="M 0.00087 0.00047 L -0.29063 0.26278 " pathEditMode="relative" rAng="0" ptsTypes="AA">
                                      <p:cBhvr>
                                        <p:cTn id="16" dur="2000" fill="hold"/>
                                        <p:tgtEl>
                                          <p:spTgt spid="10"/>
                                        </p:tgtEl>
                                        <p:attrNameLst>
                                          <p:attrName>ppt_x</p:attrName>
                                          <p:attrName>ppt_y</p:attrName>
                                        </p:attrNameLst>
                                      </p:cBhvr>
                                      <p:rCtr x="-14583" y="13116"/>
                                    </p:animMotion>
                                  </p:childTnLst>
                                </p:cTn>
                              </p:par>
                              <p:par>
                                <p:cTn id="17" presetID="42" presetClass="path" presetSubtype="0" accel="50000" decel="50000" fill="hold" nodeType="withEffect">
                                  <p:stCondLst>
                                    <p:cond delay="0"/>
                                  </p:stCondLst>
                                  <p:childTnLst>
                                    <p:animMotion origin="layout" path="M -4.44444E-6 1.05945E-6 L 0.32448 0.25468 " pathEditMode="relative" rAng="0" ptsTypes="AA">
                                      <p:cBhvr>
                                        <p:cTn id="18" dur="2000" fill="hold"/>
                                        <p:tgtEl>
                                          <p:spTgt spid="12"/>
                                        </p:tgtEl>
                                        <p:attrNameLst>
                                          <p:attrName>ppt_x</p:attrName>
                                          <p:attrName>ppt_y</p:attrName>
                                        </p:attrNameLst>
                                      </p:cBhvr>
                                      <p:rCtr x="16215" y="12723"/>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2.22222E-6 -1.73722E-6 L 0.00364 0.55332 " pathEditMode="relative" rAng="0" ptsTypes="AA">
                                      <p:cBhvr>
                                        <p:cTn id="22" dur="2000" fill="hold"/>
                                        <p:tgtEl>
                                          <p:spTgt spid="11"/>
                                        </p:tgtEl>
                                        <p:attrNameLst>
                                          <p:attrName>ppt_x</p:attrName>
                                          <p:attrName>ppt_y</p:attrName>
                                        </p:attrNameLst>
                                      </p:cBhvr>
                                      <p:rCtr x="174" y="276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21"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22615</TotalTime>
  <Words>1212</Words>
  <Application>Microsoft Office PowerPoint</Application>
  <PresentationFormat>Skjermfremvisning (4:3)</PresentationFormat>
  <Paragraphs>79</Paragraphs>
  <Slides>13</Slides>
  <Notes>12</Notes>
  <HiddenSlides>0</HiddenSlides>
  <MMClips>3</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13</vt:i4>
      </vt:variant>
    </vt:vector>
  </HeadingPairs>
  <TitlesOfParts>
    <vt:vector size="18" baseType="lpstr">
      <vt:lpstr>Arial</vt:lpstr>
      <vt:lpstr>Sketch Block</vt:lpstr>
      <vt:lpstr>Calibri</vt:lpstr>
      <vt:lpstr>Adobe Heiti Std R</vt:lpstr>
      <vt:lpstr>Office-tema</vt:lpstr>
      <vt:lpstr>Digitale verktøy for YOU-veiledning i skolen</vt:lpstr>
      <vt:lpstr>PowerPoint-presentasjon</vt:lpstr>
      <vt:lpstr>PowerPoint-presentasjon</vt:lpstr>
      <vt:lpstr>PowerPoint-presentasjon</vt:lpstr>
      <vt:lpstr>PowerPoint-presentasjon</vt:lpstr>
      <vt:lpstr> Skoletest</vt:lpstr>
      <vt:lpstr>   Skoletest</vt:lpstr>
      <vt:lpstr>   Karrierepermen</vt:lpstr>
      <vt:lpstr>Hospitering</vt:lpstr>
      <vt:lpstr>PowerPoint-presentasjon</vt:lpstr>
      <vt:lpstr>Utforskermodulen</vt:lpstr>
      <vt:lpstr>PowerPoint-presentasjon</vt:lpstr>
      <vt:lpstr>PowerPoint-presentasjon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Trond Ole Paulsen</dc:creator>
  <cp:lastModifiedBy>Trond Ole Paulsen</cp:lastModifiedBy>
  <cp:revision>127</cp:revision>
  <dcterms:created xsi:type="dcterms:W3CDTF">2011-09-19T10:35:34Z</dcterms:created>
  <dcterms:modified xsi:type="dcterms:W3CDTF">2013-04-08T10:55:51Z</dcterms:modified>
</cp:coreProperties>
</file>